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2" roundtripDataSignature="AMtx7mi7IhhFsxg465v0kOUEPwcxZc6o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5" name="Google Shape;17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3" name="Google Shape;18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1" name="Google Shape;191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0" name="Google Shape;21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79d689983d_0_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79d689983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4" name="Google Shape;234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7" name="Google Shape;247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8" name="Google Shape;108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8" name="Google Shape;138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4" name="Google Shape;154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0" name="Google Shape;16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9" name="Google Shape;169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0"/>
          <p:cNvSpPr txBox="1"/>
          <p:nvPr>
            <p:ph type="ctrTitle"/>
          </p:nvPr>
        </p:nvSpPr>
        <p:spPr>
          <a:xfrm>
            <a:off x="2640013" y="484479"/>
            <a:ext cx="6911974" cy="29546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Arial"/>
              <a:buNone/>
              <a:defRPr sz="56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0"/>
          <p:cNvSpPr txBox="1"/>
          <p:nvPr>
            <p:ph idx="1" type="subTitle"/>
          </p:nvPr>
        </p:nvSpPr>
        <p:spPr>
          <a:xfrm>
            <a:off x="2640013" y="3799133"/>
            <a:ext cx="6911974" cy="19698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10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/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" type="body"/>
          </p:nvPr>
        </p:nvSpPr>
        <p:spPr>
          <a:xfrm rot="5400000">
            <a:off x="4518094" y="-1161256"/>
            <a:ext cx="3132137" cy="10728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/>
          <p:nvPr>
            <p:ph type="title"/>
          </p:nvPr>
        </p:nvSpPr>
        <p:spPr>
          <a:xfrm rot="5400000">
            <a:off x="8354663" y="2505823"/>
            <a:ext cx="5048975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" type="body"/>
          </p:nvPr>
        </p:nvSpPr>
        <p:spPr>
          <a:xfrm rot="5400000">
            <a:off x="2672158" y="-1220319"/>
            <a:ext cx="5048975" cy="89296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0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1"/>
          <p:cNvSpPr txBox="1"/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" type="body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2"/>
          <p:cNvSpPr txBox="1"/>
          <p:nvPr>
            <p:ph type="title"/>
          </p:nvPr>
        </p:nvSpPr>
        <p:spPr>
          <a:xfrm>
            <a:off x="720000" y="619200"/>
            <a:ext cx="10728326" cy="287972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Arial"/>
              <a:buNone/>
              <a:defRPr sz="5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1" type="body"/>
          </p:nvPr>
        </p:nvSpPr>
        <p:spPr>
          <a:xfrm>
            <a:off x="719910" y="3858924"/>
            <a:ext cx="10728326" cy="19190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12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 txBox="1"/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" type="body"/>
          </p:nvPr>
        </p:nvSpPr>
        <p:spPr>
          <a:xfrm>
            <a:off x="720000" y="2541600"/>
            <a:ext cx="5003800" cy="3234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2" type="body"/>
          </p:nvPr>
        </p:nvSpPr>
        <p:spPr>
          <a:xfrm>
            <a:off x="6458400" y="2541600"/>
            <a:ext cx="5003801" cy="32345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/>
          <p:nvPr>
            <p:ph type="title"/>
          </p:nvPr>
        </p:nvSpPr>
        <p:spPr>
          <a:xfrm>
            <a:off x="720000" y="619200"/>
            <a:ext cx="10728325" cy="673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" type="body"/>
          </p:nvPr>
        </p:nvSpPr>
        <p:spPr>
          <a:xfrm>
            <a:off x="720000" y="1840698"/>
            <a:ext cx="5015638" cy="5657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0" sz="16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14"/>
          <p:cNvSpPr txBox="1"/>
          <p:nvPr>
            <p:ph idx="2" type="body"/>
          </p:nvPr>
        </p:nvSpPr>
        <p:spPr>
          <a:xfrm>
            <a:off x="720000" y="2541600"/>
            <a:ext cx="5003801" cy="3234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4"/>
          <p:cNvSpPr txBox="1"/>
          <p:nvPr>
            <p:ph idx="3" type="body"/>
          </p:nvPr>
        </p:nvSpPr>
        <p:spPr>
          <a:xfrm>
            <a:off x="6458400" y="1840698"/>
            <a:ext cx="5015638" cy="56579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0" sz="16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4"/>
          <p:cNvSpPr txBox="1"/>
          <p:nvPr>
            <p:ph idx="4" type="body"/>
          </p:nvPr>
        </p:nvSpPr>
        <p:spPr>
          <a:xfrm>
            <a:off x="6458400" y="2541600"/>
            <a:ext cx="5003800" cy="32345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4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5"/>
          <p:cNvSpPr txBox="1"/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6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6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/>
          <p:nvPr>
            <p:ph type="title"/>
          </p:nvPr>
        </p:nvSpPr>
        <p:spPr>
          <a:xfrm>
            <a:off x="720000" y="619200"/>
            <a:ext cx="3107463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7"/>
          <p:cNvSpPr txBox="1"/>
          <p:nvPr>
            <p:ph idx="1" type="body"/>
          </p:nvPr>
        </p:nvSpPr>
        <p:spPr>
          <a:xfrm>
            <a:off x="4548188" y="584662"/>
            <a:ext cx="6911974" cy="51843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indent="-355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2pPr>
            <a:lvl3pPr indent="-355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3pPr>
            <a:lvl4pPr indent="-355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4pPr>
            <a:lvl5pPr indent="-355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17"/>
          <p:cNvSpPr txBox="1"/>
          <p:nvPr>
            <p:ph idx="2" type="body"/>
          </p:nvPr>
        </p:nvSpPr>
        <p:spPr>
          <a:xfrm>
            <a:off x="720000" y="2541600"/>
            <a:ext cx="3107463" cy="3231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7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7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8"/>
          <p:cNvSpPr txBox="1"/>
          <p:nvPr>
            <p:ph type="title"/>
          </p:nvPr>
        </p:nvSpPr>
        <p:spPr>
          <a:xfrm>
            <a:off x="720000" y="619200"/>
            <a:ext cx="3095626" cy="14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8"/>
          <p:cNvSpPr/>
          <p:nvPr>
            <p:ph idx="2" type="pic"/>
          </p:nvPr>
        </p:nvSpPr>
        <p:spPr>
          <a:xfrm>
            <a:off x="4548188" y="728664"/>
            <a:ext cx="6923812" cy="5040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8"/>
          <p:cNvSpPr txBox="1"/>
          <p:nvPr>
            <p:ph idx="1" type="body"/>
          </p:nvPr>
        </p:nvSpPr>
        <p:spPr>
          <a:xfrm>
            <a:off x="720000" y="2541600"/>
            <a:ext cx="3095625" cy="3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8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8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9"/>
          <p:cNvSpPr txBox="1"/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" type="body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0" type="dt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1" type="ftr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lv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9"/>
          <p:cNvSpPr txBox="1"/>
          <p:nvPr>
            <p:ph idx="12" type="sldNum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0000" lIns="0" spcFirstLastPara="1" rIns="0" wrap="square" tIns="180000">
            <a:noAutofit/>
          </a:bodyPr>
          <a:lstStyle>
            <a:lvl1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ocs.google.com/document/d/1sfPgXtqsIDzOFx0_zC4uYks8Q6maa5lIx5yYp3URjQY/edit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" y="10"/>
            <a:ext cx="12191980" cy="6857990"/>
          </a:xfrm>
          <a:custGeom>
            <a:rect b="b" l="l" r="r" t="t"/>
            <a:pathLst>
              <a:path extrusionOk="0" h="6858000" w="12192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0" y="0"/>
            <a:ext cx="9339300" cy="6858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33000">
                <a:srgbClr val="000000">
                  <a:alpha val="20000"/>
                </a:srgbClr>
              </a:gs>
              <a:gs pos="58000">
                <a:srgbClr val="000000">
                  <a:alpha val="28235"/>
                </a:srgbClr>
              </a:gs>
              <a:gs pos="100000">
                <a:srgbClr val="000000">
                  <a:alpha val="28235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 txBox="1"/>
          <p:nvPr>
            <p:ph type="ctrTitle"/>
          </p:nvPr>
        </p:nvSpPr>
        <p:spPr>
          <a:xfrm>
            <a:off x="1011175" y="2379700"/>
            <a:ext cx="10327200" cy="888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Arial"/>
              <a:buNone/>
            </a:pPr>
            <a:r>
              <a:rPr lang="en-US"/>
              <a:t>LA DONNA E IL LAVORO</a:t>
            </a:r>
            <a:endParaRPr/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6607525" y="5075848"/>
            <a:ext cx="5015700" cy="12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chemeClr val="lt1"/>
                </a:solidFill>
              </a:rPr>
              <a:t>CLASSE 4</a:t>
            </a:r>
            <a:r>
              <a:rPr lang="en-US"/>
              <a:t>A</a:t>
            </a:r>
            <a:r>
              <a:rPr lang="en-US">
                <a:solidFill>
                  <a:schemeClr val="lt1"/>
                </a:solidFill>
              </a:rPr>
              <a:t> </a:t>
            </a:r>
            <a:r>
              <a:rPr lang="en-US"/>
              <a:t>S</a:t>
            </a:r>
            <a:r>
              <a:rPr lang="en-US">
                <a:solidFill>
                  <a:schemeClr val="lt1"/>
                </a:solidFill>
              </a:rPr>
              <a:t>SS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2135263" y="3312800"/>
            <a:ext cx="792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Esiste ancora una disparità?</a:t>
            </a:r>
            <a:endParaRPr b="1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"/>
          <p:cNvSpPr/>
          <p:nvPr/>
        </p:nvSpPr>
        <p:spPr>
          <a:xfrm>
            <a:off x="1436914" y="1175657"/>
            <a:ext cx="9387710" cy="620418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936A6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E' NECESSARIA L'UGUAGLIANZA TRA UOMO E DONNA?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" name="Google Shape;178;p5"/>
          <p:cNvGrpSpPr/>
          <p:nvPr/>
        </p:nvGrpSpPr>
        <p:grpSpPr>
          <a:xfrm>
            <a:off x="2133467" y="1796075"/>
            <a:ext cx="7925065" cy="3265850"/>
            <a:chOff x="1800808" y="1474137"/>
            <a:chExt cx="7925065" cy="3265850"/>
          </a:xfrm>
        </p:grpSpPr>
        <p:pic>
          <p:nvPicPr>
            <p:cNvPr id="179" name="Google Shape;179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800808" y="1474137"/>
              <a:ext cx="7925065" cy="3265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855026" y="4151532"/>
              <a:ext cx="2232853" cy="51820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6"/>
          <p:cNvSpPr/>
          <p:nvPr/>
        </p:nvSpPr>
        <p:spPr>
          <a:xfrm>
            <a:off x="814145" y="642555"/>
            <a:ext cx="10563710" cy="661359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936A6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QUALE LAVORO ASSOCI QUANDO PENSI A UNA DONNA?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8" name="Google Shape;188;p6"/>
          <p:cNvPicPr preferRelativeResize="0"/>
          <p:nvPr/>
        </p:nvPicPr>
        <p:blipFill rotWithShape="1">
          <a:blip r:embed="rId3">
            <a:alphaModFix/>
          </a:blip>
          <a:srcRect b="51076" l="0" r="0" t="0"/>
          <a:stretch/>
        </p:blipFill>
        <p:spPr>
          <a:xfrm>
            <a:off x="1801149" y="1303914"/>
            <a:ext cx="8589703" cy="4250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6"/>
          <p:cNvSpPr/>
          <p:nvPr/>
        </p:nvSpPr>
        <p:spPr>
          <a:xfrm>
            <a:off x="787021" y="601775"/>
            <a:ext cx="10617958" cy="733244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936A6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QUALE LAVORO ASSOCI QUANDO PENSI AD UN UOMO?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26"/>
          <p:cNvPicPr preferRelativeResize="0"/>
          <p:nvPr/>
        </p:nvPicPr>
        <p:blipFill rotWithShape="1">
          <a:blip r:embed="rId3">
            <a:alphaModFix/>
          </a:blip>
          <a:srcRect b="0" l="0" r="0" t="51555"/>
          <a:stretch/>
        </p:blipFill>
        <p:spPr>
          <a:xfrm>
            <a:off x="1903785" y="1335019"/>
            <a:ext cx="8384430" cy="4187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7"/>
          <p:cNvSpPr/>
          <p:nvPr/>
        </p:nvSpPr>
        <p:spPr>
          <a:xfrm>
            <a:off x="1" y="0"/>
            <a:ext cx="9705717" cy="6858000"/>
          </a:xfrm>
          <a:custGeom>
            <a:rect b="b" l="l" r="r" t="t"/>
            <a:pathLst>
              <a:path extrusionOk="0" h="6858000" w="9705717">
                <a:moveTo>
                  <a:pt x="0" y="0"/>
                </a:moveTo>
                <a:lnTo>
                  <a:pt x="8892014" y="0"/>
                </a:lnTo>
                <a:lnTo>
                  <a:pt x="8948109" y="119185"/>
                </a:lnTo>
                <a:cubicBezTo>
                  <a:pt x="9080774" y="406683"/>
                  <a:pt x="9216041" y="706568"/>
                  <a:pt x="9361712" y="1009060"/>
                </a:cubicBezTo>
                <a:cubicBezTo>
                  <a:pt x="9986018" y="2093861"/>
                  <a:pt x="9569814" y="4346908"/>
                  <a:pt x="9569814" y="4722415"/>
                </a:cubicBezTo>
                <a:cubicBezTo>
                  <a:pt x="9569814" y="5635108"/>
                  <a:pt x="9260912" y="6189243"/>
                  <a:pt x="8937785" y="6619105"/>
                </a:cubicBezTo>
                <a:lnTo>
                  <a:pt x="874928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7"/>
          <p:cNvSpPr txBox="1"/>
          <p:nvPr>
            <p:ph type="title"/>
          </p:nvPr>
        </p:nvSpPr>
        <p:spPr>
          <a:xfrm>
            <a:off x="346200" y="501925"/>
            <a:ext cx="84072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b="1" lang="en-US" sz="3000"/>
              <a:t>Alice, ha intervistato un ragazzo di 26 anni che lavora come impiegato statale e un signore di 41 anni che lavora nel commercio.</a:t>
            </a:r>
            <a:endParaRPr/>
          </a:p>
          <a:p>
            <a:pPr indent="0" lvl="0" marL="0" rt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5" name="Google Shape;205;p7"/>
          <p:cNvSpPr txBox="1"/>
          <p:nvPr>
            <p:ph idx="1" type="body"/>
          </p:nvPr>
        </p:nvSpPr>
        <p:spPr>
          <a:xfrm>
            <a:off x="273675" y="1475950"/>
            <a:ext cx="8198700" cy="45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0E5F0"/>
              </a:buClr>
              <a:buSzPts val="1280"/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b="1" lang="en-US" sz="1800"/>
              <a:t>C'È UGUAGLIANZA</a:t>
            </a:r>
            <a:r>
              <a:rPr b="1" i="0" lang="en-US" sz="1800" cap="none" strike="noStrike">
                <a:latin typeface="Arial"/>
                <a:ea typeface="Arial"/>
                <a:cs typeface="Arial"/>
                <a:sym typeface="Arial"/>
              </a:rPr>
              <a:t> NEL</a:t>
            </a: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b="1" i="0" lang="en-US" sz="1800" cap="none" strike="noStrike">
                <a:latin typeface="Arial"/>
                <a:ea typeface="Arial"/>
                <a:cs typeface="Arial"/>
                <a:sym typeface="Arial"/>
              </a:rPr>
              <a:t> MONDO DEL LAVORO TRA UOMO E DONNA?</a:t>
            </a:r>
            <a:endParaRPr b="0" i="0" sz="1800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228600" rtl="0" algn="l">
              <a:lnSpc>
                <a:spcPct val="110000"/>
              </a:lnSpc>
              <a:spcBef>
                <a:spcPts val="1001"/>
              </a:spcBef>
              <a:spcAft>
                <a:spcPts val="0"/>
              </a:spcAft>
              <a:buSzPts val="1800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No, non c’è uguaglianza tra i due generi. Nel mondo del lavoro la differenza salariale tra uomo e donna è </a:t>
            </a:r>
            <a:r>
              <a:rPr lang="en-US" sz="1800">
                <a:solidFill>
                  <a:srgbClr val="FFFFFF"/>
                </a:solidFill>
              </a:rPr>
              <a:t>tuttora</a:t>
            </a: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molto evidente</a:t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28600" rtl="0" algn="l">
              <a:lnSpc>
                <a:spcPct val="110000"/>
              </a:lnSpc>
              <a:spcBef>
                <a:spcPts val="1001"/>
              </a:spcBef>
              <a:spcAft>
                <a:spcPts val="0"/>
              </a:spcAft>
              <a:buClr>
                <a:srgbClr val="F0E5F0"/>
              </a:buClr>
              <a:buSzPts val="1280"/>
              <a:buNone/>
            </a:pPr>
            <a:r>
              <a:rPr lang="en-US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b="1" i="0" lang="en-US" sz="1800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COSA SI </a:t>
            </a:r>
            <a:r>
              <a:rPr b="1" lang="en-US" sz="1800">
                <a:solidFill>
                  <a:srgbClr val="FFFFFF"/>
                </a:solidFill>
              </a:rPr>
              <a:t>PUÒ</a:t>
            </a:r>
            <a:r>
              <a:rPr b="1" i="0" lang="en-US" sz="1800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NOTARE QUESTA DISUGUAGLIANZA?</a:t>
            </a:r>
            <a:endParaRPr b="0" i="0" sz="1800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28600" marR="0" rtl="0" algn="l">
              <a:lnSpc>
                <a:spcPct val="110000"/>
              </a:lnSpc>
              <a:spcBef>
                <a:spcPts val="1001"/>
              </a:spcBef>
              <a:spcAft>
                <a:spcPts val="0"/>
              </a:spcAft>
              <a:buSzPts val="1800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Questa disuguaglianza la si può notare soprattutto per alcuni impieghi: la donna, purtroppo, non è ritenuta adatta per alcuni ruoli, soprattutto dirigenziali.</a:t>
            </a:r>
            <a:endParaRPr/>
          </a:p>
          <a:p>
            <a:pPr indent="0" lvl="0" marL="228600" rtl="0" algn="l">
              <a:lnSpc>
                <a:spcPct val="110000"/>
              </a:lnSpc>
              <a:spcBef>
                <a:spcPts val="1001"/>
              </a:spcBef>
              <a:spcAft>
                <a:spcPts val="0"/>
              </a:spcAft>
              <a:buClr>
                <a:srgbClr val="F0E5F0"/>
              </a:buClr>
              <a:buSzPts val="1280"/>
              <a:buNone/>
            </a:pPr>
            <a:r>
              <a:rPr b="1" lang="en-US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POSIZIONE GEOGRAFICA COMPORTA QUESTA </a:t>
            </a:r>
            <a:r>
              <a:rPr b="1" lang="en-US" sz="1800">
                <a:solidFill>
                  <a:srgbClr val="FFFFFF"/>
                </a:solidFill>
              </a:rPr>
              <a:t>DISPARITÀ</a:t>
            </a:r>
            <a:r>
              <a:rPr lang="en-US" sz="1800">
                <a:solidFill>
                  <a:srgbClr val="FFFFFF"/>
                </a:solidFill>
              </a:rPr>
              <a:t>?</a:t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28600" rtl="0" algn="l">
              <a:lnSpc>
                <a:spcPct val="110000"/>
              </a:lnSpc>
              <a:spcBef>
                <a:spcPts val="1001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solidFill>
                  <a:srgbClr val="FFFFFF"/>
                </a:solidFill>
              </a:rPr>
              <a:t>Sì, la posizione geografica comporta disparità. Nei paesi definiti nordici non c’è quasi disparità di genere nel mondo del lavoro; più ci si sposta verso sud o, comunque,  verso paesi meno sviluppati  questo divario si accentua.</a:t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7320" lvl="0" marL="457200" rtl="0" algn="l">
              <a:lnSpc>
                <a:spcPct val="110000"/>
              </a:lnSpc>
              <a:spcBef>
                <a:spcPts val="1001"/>
              </a:spcBef>
              <a:spcAft>
                <a:spcPts val="0"/>
              </a:spcAft>
              <a:buClr>
                <a:srgbClr val="F0E5F0"/>
              </a:buClr>
              <a:buSzPts val="1280"/>
              <a:buFont typeface="Noto Sans Symbols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228600" rtl="0" algn="l">
              <a:lnSpc>
                <a:spcPct val="110000"/>
              </a:lnSpc>
              <a:spcBef>
                <a:spcPts val="1001"/>
              </a:spcBef>
              <a:spcAft>
                <a:spcPts val="0"/>
              </a:spcAft>
              <a:buClr>
                <a:srgbClr val="F0E5F0"/>
              </a:buClr>
              <a:buSzPts val="1280"/>
              <a:buNone/>
            </a:pPr>
            <a:r>
              <a:t/>
            </a:r>
            <a:endParaRPr sz="1100"/>
          </a:p>
        </p:txBody>
      </p:sp>
      <p:sp>
        <p:nvSpPr>
          <p:cNvPr id="206" name="Google Shape;206;p7"/>
          <p:cNvSpPr/>
          <p:nvPr/>
        </p:nvSpPr>
        <p:spPr>
          <a:xfrm rot="-5775444">
            <a:off x="8383746" y="2730341"/>
            <a:ext cx="3518890" cy="3293724"/>
          </a:xfrm>
          <a:custGeom>
            <a:rect b="b" l="l" r="r" t="t"/>
            <a:pathLst>
              <a:path extrusionOk="0" h="234" w="250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7"/>
          <p:cNvSpPr txBox="1"/>
          <p:nvPr/>
        </p:nvSpPr>
        <p:spPr>
          <a:xfrm>
            <a:off x="457200" y="5943600"/>
            <a:ext cx="8558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Intervista completa:</a:t>
            </a:r>
            <a:r>
              <a:rPr b="0" i="0" lang="en-US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500" u="sng" cap="none" strike="noStrike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https://docs.google.com/document/d/1sfPgXtqsIDzOFx0_zC4uYks8Q6maa5lIx5yYp3URjQY/edit</a:t>
            </a:r>
            <a:endParaRPr b="0" i="0" sz="2200" u="sng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8"/>
          <p:cNvSpPr/>
          <p:nvPr/>
        </p:nvSpPr>
        <p:spPr>
          <a:xfrm>
            <a:off x="0" y="0"/>
            <a:ext cx="7760324" cy="6434340"/>
          </a:xfrm>
          <a:custGeom>
            <a:rect b="b" l="l" r="r" t="t"/>
            <a:pathLst>
              <a:path extrusionOk="0" h="6434340" w="7760324">
                <a:moveTo>
                  <a:pt x="0" y="0"/>
                </a:moveTo>
                <a:lnTo>
                  <a:pt x="7193558" y="0"/>
                </a:lnTo>
                <a:lnTo>
                  <a:pt x="7270378" y="141666"/>
                </a:lnTo>
                <a:cubicBezTo>
                  <a:pt x="7374759" y="354823"/>
                  <a:pt x="7479140" y="567979"/>
                  <a:pt x="7477890" y="744772"/>
                </a:cubicBezTo>
                <a:cubicBezTo>
                  <a:pt x="7860620" y="1526346"/>
                  <a:pt x="7854369" y="2410310"/>
                  <a:pt x="7459137" y="3396664"/>
                </a:cubicBezTo>
                <a:cubicBezTo>
                  <a:pt x="7063906" y="4383018"/>
                  <a:pt x="6458662" y="5119852"/>
                  <a:pt x="5749038" y="5643529"/>
                </a:cubicBezTo>
                <a:cubicBezTo>
                  <a:pt x="5571320" y="5818646"/>
                  <a:pt x="5358807" y="5922711"/>
                  <a:pt x="5004621" y="6096153"/>
                </a:cubicBezTo>
                <a:cubicBezTo>
                  <a:pt x="4508758" y="6338972"/>
                  <a:pt x="3978103" y="6510739"/>
                  <a:pt x="3484742" y="6399972"/>
                </a:cubicBezTo>
                <a:cubicBezTo>
                  <a:pt x="2955337" y="6394946"/>
                  <a:pt x="2250713" y="6211452"/>
                  <a:pt x="1300034" y="5884178"/>
                </a:cubicBezTo>
                <a:cubicBezTo>
                  <a:pt x="904856" y="5615219"/>
                  <a:pt x="554416" y="5336740"/>
                  <a:pt x="248715" y="5048740"/>
                </a:cubicBezTo>
                <a:lnTo>
                  <a:pt x="0" y="479969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8"/>
          <p:cNvSpPr txBox="1"/>
          <p:nvPr>
            <p:ph type="ctrTitle"/>
          </p:nvPr>
        </p:nvSpPr>
        <p:spPr>
          <a:xfrm>
            <a:off x="7621124" y="2315876"/>
            <a:ext cx="4451700" cy="35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400"/>
              <a:t>VI PROPONIAMO ANCHE L'INTERVISTA FATTA A UNA MAMMA CHE LAVORA COME FUNZIONARIO TECNICO DELLA DIREZIONE GENERALE AGRICOLTURA DELLA REGIONE LOMBARDIA</a:t>
            </a:r>
            <a:r>
              <a:rPr lang="en-US" sz="2800"/>
              <a:t> </a:t>
            </a:r>
            <a:endParaRPr/>
          </a:p>
        </p:txBody>
      </p:sp>
      <p:grpSp>
        <p:nvGrpSpPr>
          <p:cNvPr id="216" name="Google Shape;216;p8"/>
          <p:cNvGrpSpPr/>
          <p:nvPr/>
        </p:nvGrpSpPr>
        <p:grpSpPr>
          <a:xfrm>
            <a:off x="6435063" y="1460855"/>
            <a:ext cx="4904299" cy="5511445"/>
            <a:chOff x="6435063" y="1460855"/>
            <a:chExt cx="4904299" cy="5511445"/>
          </a:xfrm>
        </p:grpSpPr>
        <p:sp>
          <p:nvSpPr>
            <p:cNvPr id="217" name="Google Shape;217;p8"/>
            <p:cNvSpPr/>
            <p:nvPr/>
          </p:nvSpPr>
          <p:spPr>
            <a:xfrm rot="10800000">
              <a:off x="10671651" y="5894855"/>
              <a:ext cx="667711" cy="1077445"/>
            </a:xfrm>
            <a:custGeom>
              <a:rect b="b" l="l" r="r" t="t"/>
              <a:pathLst>
                <a:path extrusionOk="0" h="79" w="4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8"/>
            <p:cNvSpPr/>
            <p:nvPr/>
          </p:nvSpPr>
          <p:spPr>
            <a:xfrm rot="10800000">
              <a:off x="6435063" y="3856192"/>
              <a:ext cx="895341" cy="460318"/>
            </a:xfrm>
            <a:custGeom>
              <a:rect b="b" l="l" r="r" t="t"/>
              <a:pathLst>
                <a:path extrusionOk="0" h="34" w="66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8"/>
            <p:cNvSpPr/>
            <p:nvPr/>
          </p:nvSpPr>
          <p:spPr>
            <a:xfrm rot="10800000">
              <a:off x="10755114" y="1460855"/>
              <a:ext cx="500784" cy="910515"/>
            </a:xfrm>
            <a:custGeom>
              <a:rect b="b" l="l" r="r" t="t"/>
              <a:pathLst>
                <a:path extrusionOk="0" h="67" w="37">
                  <a:moveTo>
                    <a:pt x="3" y="28"/>
                  </a:moveTo>
                  <a:cubicBezTo>
                    <a:pt x="3" y="25"/>
                    <a:pt x="4" y="20"/>
                    <a:pt x="4" y="1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6" y="0"/>
                    <a:pt x="20" y="0"/>
                    <a:pt x="25" y="1"/>
                  </a:cubicBezTo>
                  <a:cubicBezTo>
                    <a:pt x="30" y="2"/>
                    <a:pt x="34" y="4"/>
                    <a:pt x="35" y="7"/>
                  </a:cubicBezTo>
                  <a:cubicBezTo>
                    <a:pt x="37" y="11"/>
                    <a:pt x="33" y="43"/>
                    <a:pt x="33" y="47"/>
                  </a:cubicBezTo>
                  <a:cubicBezTo>
                    <a:pt x="32" y="57"/>
                    <a:pt x="30" y="63"/>
                    <a:pt x="24" y="65"/>
                  </a:cubicBezTo>
                  <a:cubicBezTo>
                    <a:pt x="21" y="67"/>
                    <a:pt x="17" y="67"/>
                    <a:pt x="13" y="66"/>
                  </a:cubicBezTo>
                  <a:cubicBezTo>
                    <a:pt x="8" y="66"/>
                    <a:pt x="4" y="64"/>
                    <a:pt x="2" y="60"/>
                  </a:cubicBezTo>
                  <a:cubicBezTo>
                    <a:pt x="1" y="57"/>
                    <a:pt x="0" y="53"/>
                    <a:pt x="1" y="48"/>
                  </a:cubicBezTo>
                  <a:cubicBezTo>
                    <a:pt x="1" y="48"/>
                    <a:pt x="3" y="30"/>
                    <a:pt x="3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8"/>
            <p:cNvSpPr/>
            <p:nvPr/>
          </p:nvSpPr>
          <p:spPr>
            <a:xfrm rot="10800000">
              <a:off x="8963820" y="1482445"/>
              <a:ext cx="515958" cy="910515"/>
            </a:xfrm>
            <a:custGeom>
              <a:rect b="b" l="l" r="r" t="t"/>
              <a:pathLst>
                <a:path extrusionOk="0" h="67" w="38">
                  <a:moveTo>
                    <a:pt x="36" y="58"/>
                  </a:moveTo>
                  <a:cubicBezTo>
                    <a:pt x="35" y="60"/>
                    <a:pt x="34" y="62"/>
                    <a:pt x="33" y="63"/>
                  </a:cubicBezTo>
                  <a:cubicBezTo>
                    <a:pt x="31" y="64"/>
                    <a:pt x="29" y="64"/>
                    <a:pt x="27" y="65"/>
                  </a:cubicBezTo>
                  <a:cubicBezTo>
                    <a:pt x="26" y="65"/>
                    <a:pt x="25" y="66"/>
                    <a:pt x="24" y="66"/>
                  </a:cubicBezTo>
                  <a:cubicBezTo>
                    <a:pt x="21" y="67"/>
                    <a:pt x="18" y="67"/>
                    <a:pt x="16" y="65"/>
                  </a:cubicBezTo>
                  <a:cubicBezTo>
                    <a:pt x="13" y="64"/>
                    <a:pt x="11" y="62"/>
                    <a:pt x="9" y="59"/>
                  </a:cubicBezTo>
                  <a:cubicBezTo>
                    <a:pt x="7" y="56"/>
                    <a:pt x="6" y="52"/>
                    <a:pt x="6" y="48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16"/>
                    <a:pt x="0" y="12"/>
                    <a:pt x="1" y="9"/>
                  </a:cubicBezTo>
                  <a:cubicBezTo>
                    <a:pt x="3" y="5"/>
                    <a:pt x="7" y="1"/>
                    <a:pt x="13" y="1"/>
                  </a:cubicBezTo>
                  <a:cubicBezTo>
                    <a:pt x="18" y="0"/>
                    <a:pt x="21" y="2"/>
                    <a:pt x="23" y="2"/>
                  </a:cubicBezTo>
                  <a:cubicBezTo>
                    <a:pt x="25" y="3"/>
                    <a:pt x="26" y="4"/>
                    <a:pt x="28" y="6"/>
                  </a:cubicBezTo>
                  <a:cubicBezTo>
                    <a:pt x="29" y="8"/>
                    <a:pt x="30" y="10"/>
                    <a:pt x="32" y="14"/>
                  </a:cubicBezTo>
                  <a:cubicBezTo>
                    <a:pt x="33" y="18"/>
                    <a:pt x="37" y="46"/>
                    <a:pt x="37" y="46"/>
                  </a:cubicBezTo>
                  <a:cubicBezTo>
                    <a:pt x="38" y="52"/>
                    <a:pt x="37" y="56"/>
                    <a:pt x="36" y="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8"/>
            <p:cNvSpPr/>
            <p:nvPr/>
          </p:nvSpPr>
          <p:spPr>
            <a:xfrm rot="10800000">
              <a:off x="7185417" y="5361771"/>
              <a:ext cx="773940" cy="814407"/>
            </a:xfrm>
            <a:custGeom>
              <a:rect b="b" l="l" r="r" t="t"/>
              <a:pathLst>
                <a:path extrusionOk="0" h="60" w="57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8"/>
            <p:cNvSpPr/>
            <p:nvPr/>
          </p:nvSpPr>
          <p:spPr>
            <a:xfrm rot="10800000">
              <a:off x="8879512" y="5973150"/>
              <a:ext cx="485608" cy="885225"/>
            </a:xfrm>
            <a:custGeom>
              <a:rect b="b" l="l" r="r" t="t"/>
              <a:pathLst>
                <a:path extrusionOk="0" h="65" w="36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8"/>
            <p:cNvSpPr/>
            <p:nvPr/>
          </p:nvSpPr>
          <p:spPr>
            <a:xfrm rot="10800000">
              <a:off x="7232755" y="2056731"/>
              <a:ext cx="748646" cy="804290"/>
            </a:xfrm>
            <a:custGeom>
              <a:rect b="b" l="l" r="r" t="t"/>
              <a:pathLst>
                <a:path extrusionOk="0" h="59" w="55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24" name="Google Shape;22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3073" y="337857"/>
            <a:ext cx="6072756" cy="343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79d689983d_0_3"/>
          <p:cNvSpPr/>
          <p:nvPr/>
        </p:nvSpPr>
        <p:spPr>
          <a:xfrm>
            <a:off x="0" y="0"/>
            <a:ext cx="7760324" cy="6434340"/>
          </a:xfrm>
          <a:custGeom>
            <a:rect b="b" l="l" r="r" t="t"/>
            <a:pathLst>
              <a:path extrusionOk="0" h="6434340" w="7760324">
                <a:moveTo>
                  <a:pt x="0" y="0"/>
                </a:moveTo>
                <a:lnTo>
                  <a:pt x="7193558" y="0"/>
                </a:lnTo>
                <a:lnTo>
                  <a:pt x="7270378" y="141666"/>
                </a:lnTo>
                <a:cubicBezTo>
                  <a:pt x="7374759" y="354823"/>
                  <a:pt x="7479140" y="567979"/>
                  <a:pt x="7477890" y="744772"/>
                </a:cubicBezTo>
                <a:cubicBezTo>
                  <a:pt x="7860620" y="1526346"/>
                  <a:pt x="7854369" y="2410310"/>
                  <a:pt x="7459137" y="3396664"/>
                </a:cubicBezTo>
                <a:cubicBezTo>
                  <a:pt x="7063906" y="4383018"/>
                  <a:pt x="6458662" y="5119852"/>
                  <a:pt x="5749038" y="5643529"/>
                </a:cubicBezTo>
                <a:cubicBezTo>
                  <a:pt x="5571320" y="5818646"/>
                  <a:pt x="5358807" y="5922711"/>
                  <a:pt x="5004621" y="6096153"/>
                </a:cubicBezTo>
                <a:cubicBezTo>
                  <a:pt x="4508758" y="6338972"/>
                  <a:pt x="3978103" y="6510739"/>
                  <a:pt x="3484742" y="6399972"/>
                </a:cubicBezTo>
                <a:cubicBezTo>
                  <a:pt x="2955337" y="6394946"/>
                  <a:pt x="2250713" y="6211452"/>
                  <a:pt x="1300034" y="5884178"/>
                </a:cubicBezTo>
                <a:cubicBezTo>
                  <a:pt x="904856" y="5615219"/>
                  <a:pt x="554416" y="5336740"/>
                  <a:pt x="248715" y="5048740"/>
                </a:cubicBezTo>
                <a:lnTo>
                  <a:pt x="0" y="479969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79d689983d_0_3"/>
          <p:cNvSpPr txBox="1"/>
          <p:nvPr/>
        </p:nvSpPr>
        <p:spPr>
          <a:xfrm>
            <a:off x="451801" y="956939"/>
            <a:ext cx="6697500" cy="29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 classe 4°Asss ha riflettuto sulla disparità di genere nel mondo del lavoro: l’uguaglianza è necessaria nel mondo, non solo nell’ambito lavorativo. Tutti devono avere gli stessi diritti essendo esser</a:t>
            </a:r>
            <a:r>
              <a:rPr lang="en-US" sz="2400">
                <a:solidFill>
                  <a:srgbClr val="FFFFFF"/>
                </a:solidFill>
              </a:rPr>
              <a:t>i</a:t>
            </a: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umani. La parità di genere si può raggiungere tramite l</a:t>
            </a:r>
            <a:r>
              <a:rPr lang="en-US" sz="2400">
                <a:solidFill>
                  <a:srgbClr val="FFFFFF"/>
                </a:solidFill>
              </a:rPr>
              <a:t>’ </a:t>
            </a: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educazione all'uguaglianza e la sensibilizzazione al tema. </a:t>
            </a:r>
            <a:endParaRPr b="0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79d689983d_0_3"/>
          <p:cNvSpPr/>
          <p:nvPr/>
        </p:nvSpPr>
        <p:spPr>
          <a:xfrm rot="-5975359">
            <a:off x="7865197" y="2595561"/>
            <a:ext cx="3634966" cy="3647279"/>
          </a:xfrm>
          <a:custGeom>
            <a:rect b="b" l="l" r="r" t="t"/>
            <a:pathLst>
              <a:path extrusionOk="0" h="234" w="250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7"/>
          <p:cNvSpPr txBox="1"/>
          <p:nvPr/>
        </p:nvSpPr>
        <p:spPr>
          <a:xfrm>
            <a:off x="2149151" y="1797784"/>
            <a:ext cx="7893698" cy="32624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Sicuramente ci sono delle differenze fisiche, che, a volte, in lavori manuali pesanti, possono fare la differenza, come negli sport, ma non per questo devono portare a una diversa retribuzione a parità di ore di lavoro e incarico. D'altra parte non si deve ritenere che esistano delle differenze intellettuali o di capacità intellettive e relazionali tra i sessi: queste dipendono esclusivamente dal singolo individuo.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7" name="Google Shape;237;p27"/>
          <p:cNvGrpSpPr/>
          <p:nvPr/>
        </p:nvGrpSpPr>
        <p:grpSpPr>
          <a:xfrm>
            <a:off x="4309072" y="282570"/>
            <a:ext cx="3573855" cy="1082833"/>
            <a:chOff x="4475991" y="462098"/>
            <a:chExt cx="3102496" cy="1102109"/>
          </a:xfrm>
        </p:grpSpPr>
        <p:sp>
          <p:nvSpPr>
            <p:cNvPr id="238" name="Google Shape;238;p27"/>
            <p:cNvSpPr/>
            <p:nvPr/>
          </p:nvSpPr>
          <p:spPr>
            <a:xfrm rot="600114">
              <a:off x="4532666" y="754398"/>
              <a:ext cx="694205" cy="713383"/>
            </a:xfrm>
            <a:custGeom>
              <a:rect b="b" l="l" r="r" t="t"/>
              <a:pathLst>
                <a:path extrusionOk="0" h="60" w="58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27"/>
            <p:cNvSpPr/>
            <p:nvPr/>
          </p:nvSpPr>
          <p:spPr>
            <a:xfrm rot="600114">
              <a:off x="5791465" y="505937"/>
              <a:ext cx="587404" cy="943792"/>
            </a:xfrm>
            <a:custGeom>
              <a:rect b="b" l="l" r="r" t="t"/>
              <a:pathLst>
                <a:path extrusionOk="0" h="79" w="4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27"/>
            <p:cNvSpPr/>
            <p:nvPr/>
          </p:nvSpPr>
          <p:spPr>
            <a:xfrm rot="600114">
              <a:off x="7087193" y="757585"/>
              <a:ext cx="427203" cy="775416"/>
            </a:xfrm>
            <a:custGeom>
              <a:rect b="b" l="l" r="r" t="t"/>
              <a:pathLst>
                <a:path extrusionOk="0" h="65" w="36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1" name="Google Shape;241;p27"/>
          <p:cNvGrpSpPr/>
          <p:nvPr/>
        </p:nvGrpSpPr>
        <p:grpSpPr>
          <a:xfrm rot="10800000">
            <a:off x="4375801" y="5239224"/>
            <a:ext cx="3573855" cy="1082833"/>
            <a:chOff x="4475991" y="462098"/>
            <a:chExt cx="3102496" cy="1102109"/>
          </a:xfrm>
        </p:grpSpPr>
        <p:sp>
          <p:nvSpPr>
            <p:cNvPr id="242" name="Google Shape;242;p27"/>
            <p:cNvSpPr/>
            <p:nvPr/>
          </p:nvSpPr>
          <p:spPr>
            <a:xfrm rot="600114">
              <a:off x="4532666" y="754398"/>
              <a:ext cx="694205" cy="713383"/>
            </a:xfrm>
            <a:custGeom>
              <a:rect b="b" l="l" r="r" t="t"/>
              <a:pathLst>
                <a:path extrusionOk="0" h="60" w="58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27"/>
            <p:cNvSpPr/>
            <p:nvPr/>
          </p:nvSpPr>
          <p:spPr>
            <a:xfrm rot="600114">
              <a:off x="5791465" y="505937"/>
              <a:ext cx="587404" cy="943792"/>
            </a:xfrm>
            <a:custGeom>
              <a:rect b="b" l="l" r="r" t="t"/>
              <a:pathLst>
                <a:path extrusionOk="0" h="79" w="4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7"/>
            <p:cNvSpPr/>
            <p:nvPr/>
          </p:nvSpPr>
          <p:spPr>
            <a:xfrm rot="600114">
              <a:off x="7087193" y="757585"/>
              <a:ext cx="427203" cy="775416"/>
            </a:xfrm>
            <a:custGeom>
              <a:rect b="b" l="l" r="r" t="t"/>
              <a:pathLst>
                <a:path extrusionOk="0" h="65" w="36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/>
          <p:nvPr/>
        </p:nvSpPr>
        <p:spPr>
          <a:xfrm>
            <a:off x="7874259" y="5990253"/>
            <a:ext cx="392818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Grafica e impaginazione a cura di Lila Romina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8"/>
          <p:cNvSpPr txBox="1"/>
          <p:nvPr/>
        </p:nvSpPr>
        <p:spPr>
          <a:xfrm>
            <a:off x="389554" y="3044280"/>
            <a:ext cx="11412893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 classe 4°A SSS ringrazia per l’attenzione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57BAD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57BA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" name="Google Shape;97;p2"/>
          <p:cNvGrpSpPr/>
          <p:nvPr/>
        </p:nvGrpSpPr>
        <p:grpSpPr>
          <a:xfrm>
            <a:off x="588010" y="861876"/>
            <a:ext cx="10960462" cy="3554321"/>
            <a:chOff x="588010" y="861876"/>
            <a:chExt cx="10960462" cy="3554321"/>
          </a:xfrm>
        </p:grpSpPr>
        <p:sp>
          <p:nvSpPr>
            <p:cNvPr id="98" name="Google Shape;98;p2"/>
            <p:cNvSpPr/>
            <p:nvPr/>
          </p:nvSpPr>
          <p:spPr>
            <a:xfrm rot="-4799886">
              <a:off x="1083914" y="3331230"/>
              <a:ext cx="879143" cy="903430"/>
            </a:xfrm>
            <a:custGeom>
              <a:rect b="b" l="l" r="r" t="t"/>
              <a:pathLst>
                <a:path extrusionOk="0" h="60" w="58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 rot="-4799886">
              <a:off x="869193" y="1989904"/>
              <a:ext cx="743890" cy="1195221"/>
            </a:xfrm>
            <a:custGeom>
              <a:rect b="b" l="l" r="r" t="t"/>
              <a:pathLst>
                <a:path extrusionOk="0" h="79" w="4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 rot="-4799886">
              <a:off x="1316205" y="967005"/>
              <a:ext cx="541011" cy="981989"/>
            </a:xfrm>
            <a:custGeom>
              <a:rect b="b" l="l" r="r" t="t"/>
              <a:pathLst>
                <a:path extrusionOk="0" h="65" w="36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0562739" y="2385730"/>
              <a:ext cx="985733" cy="504616"/>
            </a:xfrm>
            <a:custGeom>
              <a:rect b="b" l="l" r="r" t="t"/>
              <a:pathLst>
                <a:path extrusionOk="0" h="34" w="66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 rot="874527">
              <a:off x="10288245" y="954724"/>
              <a:ext cx="852074" cy="892781"/>
            </a:xfrm>
            <a:custGeom>
              <a:rect b="b" l="l" r="r" t="t"/>
              <a:pathLst>
                <a:path extrusionOk="0" h="60" w="57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/>
            <p:cNvSpPr/>
            <p:nvPr/>
          </p:nvSpPr>
          <p:spPr>
            <a:xfrm rot="-969142">
              <a:off x="10224385" y="3437261"/>
              <a:ext cx="824227" cy="881691"/>
            </a:xfrm>
            <a:custGeom>
              <a:rect b="b" l="l" r="r" t="t"/>
              <a:pathLst>
                <a:path extrusionOk="0" h="59" w="55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" name="Google Shape;104;p2"/>
          <p:cNvSpPr txBox="1"/>
          <p:nvPr>
            <p:ph type="ctrTitle"/>
          </p:nvPr>
        </p:nvSpPr>
        <p:spPr>
          <a:xfrm>
            <a:off x="2381222" y="1579206"/>
            <a:ext cx="7472690" cy="2803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</a:pPr>
            <a:r>
              <a:rPr lang="en-US" sz="3800"/>
              <a:t>Disparità di genere nel mondo del lavoro: sondaggio e risultati</a:t>
            </a:r>
            <a:endParaRPr sz="4300"/>
          </a:p>
        </p:txBody>
      </p:sp>
      <p:sp>
        <p:nvSpPr>
          <p:cNvPr id="105" name="Google Shape;105;p2"/>
          <p:cNvSpPr/>
          <p:nvPr/>
        </p:nvSpPr>
        <p:spPr>
          <a:xfrm rot="5400000">
            <a:off x="5693226" y="359229"/>
            <a:ext cx="805544" cy="12191999"/>
          </a:xfrm>
          <a:custGeom>
            <a:rect b="b" l="l" r="r" t="t"/>
            <a:pathLst>
              <a:path extrusionOk="0" h="12191999" w="1214924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solidFill>
            <a:srgbClr val="B57BA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57BAD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57BA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" name="Google Shape;112;p21"/>
          <p:cNvGrpSpPr/>
          <p:nvPr/>
        </p:nvGrpSpPr>
        <p:grpSpPr>
          <a:xfrm>
            <a:off x="588010" y="861876"/>
            <a:ext cx="10960462" cy="3554321"/>
            <a:chOff x="588010" y="861876"/>
            <a:chExt cx="10960462" cy="3554321"/>
          </a:xfrm>
        </p:grpSpPr>
        <p:sp>
          <p:nvSpPr>
            <p:cNvPr id="113" name="Google Shape;113;p21"/>
            <p:cNvSpPr/>
            <p:nvPr/>
          </p:nvSpPr>
          <p:spPr>
            <a:xfrm rot="-4799886">
              <a:off x="1083914" y="3331230"/>
              <a:ext cx="879143" cy="903430"/>
            </a:xfrm>
            <a:custGeom>
              <a:rect b="b" l="l" r="r" t="t"/>
              <a:pathLst>
                <a:path extrusionOk="0" h="60" w="58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1"/>
            <p:cNvSpPr/>
            <p:nvPr/>
          </p:nvSpPr>
          <p:spPr>
            <a:xfrm rot="-4799886">
              <a:off x="869193" y="1989904"/>
              <a:ext cx="743890" cy="1195221"/>
            </a:xfrm>
            <a:custGeom>
              <a:rect b="b" l="l" r="r" t="t"/>
              <a:pathLst>
                <a:path extrusionOk="0" h="79" w="4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1"/>
            <p:cNvSpPr/>
            <p:nvPr/>
          </p:nvSpPr>
          <p:spPr>
            <a:xfrm rot="-4799886">
              <a:off x="1316205" y="967005"/>
              <a:ext cx="541011" cy="981989"/>
            </a:xfrm>
            <a:custGeom>
              <a:rect b="b" l="l" r="r" t="t"/>
              <a:pathLst>
                <a:path extrusionOk="0" h="65" w="36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10562739" y="2385730"/>
              <a:ext cx="985733" cy="504616"/>
            </a:xfrm>
            <a:custGeom>
              <a:rect b="b" l="l" r="r" t="t"/>
              <a:pathLst>
                <a:path extrusionOk="0" h="34" w="66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1"/>
            <p:cNvSpPr/>
            <p:nvPr/>
          </p:nvSpPr>
          <p:spPr>
            <a:xfrm rot="874527">
              <a:off x="10288245" y="954724"/>
              <a:ext cx="852074" cy="892781"/>
            </a:xfrm>
            <a:custGeom>
              <a:rect b="b" l="l" r="r" t="t"/>
              <a:pathLst>
                <a:path extrusionOk="0" h="60" w="57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1"/>
            <p:cNvSpPr/>
            <p:nvPr/>
          </p:nvSpPr>
          <p:spPr>
            <a:xfrm rot="-969142">
              <a:off x="10224385" y="3437261"/>
              <a:ext cx="824227" cy="881691"/>
            </a:xfrm>
            <a:custGeom>
              <a:rect b="b" l="l" r="r" t="t"/>
              <a:pathLst>
                <a:path extrusionOk="0" h="59" w="55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Google Shape;119;p21"/>
          <p:cNvSpPr txBox="1"/>
          <p:nvPr>
            <p:ph type="ctrTitle"/>
          </p:nvPr>
        </p:nvSpPr>
        <p:spPr>
          <a:xfrm>
            <a:off x="2359653" y="1613126"/>
            <a:ext cx="7472690" cy="316359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</a:pPr>
            <a:r>
              <a:rPr lang="en-US" sz="3800"/>
              <a:t>Professione: varie</a:t>
            </a:r>
            <a:br>
              <a:rPr lang="en-US" sz="3800"/>
            </a:br>
            <a:br>
              <a:rPr lang="en-US" sz="3800"/>
            </a:br>
            <a:r>
              <a:rPr lang="en-US" sz="3800"/>
              <a:t>Età: tra i 15 e i 67 anni.</a:t>
            </a:r>
            <a:br>
              <a:rPr lang="en-US" sz="3800"/>
            </a:br>
            <a:br>
              <a:rPr lang="en-US" sz="3800"/>
            </a:br>
            <a:r>
              <a:rPr lang="en-US" sz="2800"/>
              <a:t>NB: la maggioranza delle risposte è stata fornita da studenti.</a:t>
            </a:r>
            <a:endParaRPr/>
          </a:p>
          <a:p>
            <a:pPr indent="0" lvl="0" marL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Arial"/>
              <a:buNone/>
            </a:pPr>
            <a:r>
              <a:t/>
            </a:r>
            <a:endParaRPr sz="4300"/>
          </a:p>
        </p:txBody>
      </p:sp>
      <p:sp>
        <p:nvSpPr>
          <p:cNvPr id="120" name="Google Shape;120;p21"/>
          <p:cNvSpPr/>
          <p:nvPr/>
        </p:nvSpPr>
        <p:spPr>
          <a:xfrm rot="5400000">
            <a:off x="5693226" y="359229"/>
            <a:ext cx="805544" cy="12191999"/>
          </a:xfrm>
          <a:custGeom>
            <a:rect b="b" l="l" r="r" t="t"/>
            <a:pathLst>
              <a:path extrusionOk="0" h="12191999" w="1214924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solidFill>
            <a:srgbClr val="B57BA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/>
          <p:nvPr>
            <p:ph type="title"/>
          </p:nvPr>
        </p:nvSpPr>
        <p:spPr>
          <a:xfrm>
            <a:off x="6534481" y="1181921"/>
            <a:ext cx="5015700" cy="103425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Risposte: 121</a:t>
            </a:r>
            <a:br>
              <a:rPr lang="en-US" sz="3600"/>
            </a:br>
            <a:endParaRPr sz="3600"/>
          </a:p>
        </p:txBody>
      </p:sp>
      <p:pic>
        <p:nvPicPr>
          <p:cNvPr id="126" name="Google Shape;1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2115" y="1673328"/>
            <a:ext cx="5758475" cy="3093440"/>
          </a:xfrm>
          <a:custGeom>
            <a:rect b="b" l="l" r="r" t="t"/>
            <a:pathLst>
              <a:path extrusionOk="0" h="2524669" w="5014800">
                <a:moveTo>
                  <a:pt x="0" y="0"/>
                </a:moveTo>
                <a:lnTo>
                  <a:pt x="5014800" y="0"/>
                </a:lnTo>
                <a:lnTo>
                  <a:pt x="5014800" y="2524669"/>
                </a:lnTo>
                <a:lnTo>
                  <a:pt x="0" y="2524669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127" name="Google Shape;127;p3"/>
          <p:cNvGrpSpPr/>
          <p:nvPr/>
        </p:nvGrpSpPr>
        <p:grpSpPr>
          <a:xfrm>
            <a:off x="7755394" y="105778"/>
            <a:ext cx="2172608" cy="771782"/>
            <a:chOff x="4475991" y="462098"/>
            <a:chExt cx="3102496" cy="1102109"/>
          </a:xfrm>
        </p:grpSpPr>
        <p:sp>
          <p:nvSpPr>
            <p:cNvPr id="128" name="Google Shape;128;p3"/>
            <p:cNvSpPr/>
            <p:nvPr/>
          </p:nvSpPr>
          <p:spPr>
            <a:xfrm rot="600114">
              <a:off x="4532666" y="754398"/>
              <a:ext cx="694205" cy="713383"/>
            </a:xfrm>
            <a:custGeom>
              <a:rect b="b" l="l" r="r" t="t"/>
              <a:pathLst>
                <a:path extrusionOk="0" h="60" w="58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 rot="600114">
              <a:off x="5791465" y="505937"/>
              <a:ext cx="587404" cy="943792"/>
            </a:xfrm>
            <a:custGeom>
              <a:rect b="b" l="l" r="r" t="t"/>
              <a:pathLst>
                <a:path extrusionOk="0" h="79" w="4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 rot="600114">
              <a:off x="7087193" y="757585"/>
              <a:ext cx="427203" cy="775416"/>
            </a:xfrm>
            <a:custGeom>
              <a:rect b="b" l="l" r="r" t="t"/>
              <a:pathLst>
                <a:path extrusionOk="0" h="65" w="36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1" name="Google Shape;131;p3"/>
          <p:cNvGrpSpPr/>
          <p:nvPr/>
        </p:nvGrpSpPr>
        <p:grpSpPr>
          <a:xfrm>
            <a:off x="7795078" y="5593528"/>
            <a:ext cx="2218352" cy="641300"/>
            <a:chOff x="4475992" y="5003195"/>
            <a:chExt cx="3167821" cy="915780"/>
          </a:xfrm>
        </p:grpSpPr>
        <p:sp>
          <p:nvSpPr>
            <p:cNvPr id="132" name="Google Shape;132;p3"/>
            <p:cNvSpPr/>
            <p:nvPr/>
          </p:nvSpPr>
          <p:spPr>
            <a:xfrm rot="5400000">
              <a:off x="5690691" y="5352589"/>
              <a:ext cx="749228" cy="383544"/>
            </a:xfrm>
            <a:custGeom>
              <a:rect b="b" l="l" r="r" t="t"/>
              <a:pathLst>
                <a:path extrusionOk="0" h="34" w="66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3"/>
            <p:cNvSpPr/>
            <p:nvPr/>
          </p:nvSpPr>
          <p:spPr>
            <a:xfrm rot="6274527">
              <a:off x="6910134" y="5062687"/>
              <a:ext cx="647637" cy="678578"/>
            </a:xfrm>
            <a:custGeom>
              <a:rect b="b" l="l" r="r" t="t"/>
              <a:pathLst>
                <a:path extrusionOk="0" h="60" w="57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3"/>
            <p:cNvSpPr/>
            <p:nvPr/>
          </p:nvSpPr>
          <p:spPr>
            <a:xfrm rot="4430858">
              <a:off x="4571743" y="5071596"/>
              <a:ext cx="626472" cy="670149"/>
            </a:xfrm>
            <a:custGeom>
              <a:rect b="b" l="l" r="r" t="t"/>
              <a:pathLst>
                <a:path extrusionOk="0" h="59" w="55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5" name="Google Shape;135;p3"/>
          <p:cNvSpPr/>
          <p:nvPr/>
        </p:nvSpPr>
        <p:spPr>
          <a:xfrm>
            <a:off x="7418661" y="2187071"/>
            <a:ext cx="4217158" cy="32932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Totale rispondenti: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Maschi: 23%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Femmine: 77%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2"/>
          <p:cNvSpPr txBox="1"/>
          <p:nvPr>
            <p:ph type="title"/>
          </p:nvPr>
        </p:nvSpPr>
        <p:spPr>
          <a:xfrm>
            <a:off x="1329622" y="5463641"/>
            <a:ext cx="9532756" cy="51728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Grafico delle età del campione </a:t>
            </a:r>
            <a:endParaRPr/>
          </a:p>
        </p:txBody>
      </p:sp>
      <p:pic>
        <p:nvPicPr>
          <p:cNvPr id="142" name="Google Shape;142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4300" y="1595850"/>
            <a:ext cx="10403400" cy="36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7015" y="1542316"/>
            <a:ext cx="6277970" cy="3773369"/>
          </a:xfrm>
          <a:custGeom>
            <a:rect b="b" l="l" r="r" t="t"/>
            <a:pathLst>
              <a:path extrusionOk="0" h="2524669" w="5014800">
                <a:moveTo>
                  <a:pt x="0" y="0"/>
                </a:moveTo>
                <a:lnTo>
                  <a:pt x="5014800" y="0"/>
                </a:lnTo>
                <a:lnTo>
                  <a:pt x="5014800" y="2524669"/>
                </a:lnTo>
                <a:lnTo>
                  <a:pt x="0" y="252466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51" name="Google Shape;151;p4"/>
          <p:cNvSpPr/>
          <p:nvPr/>
        </p:nvSpPr>
        <p:spPr>
          <a:xfrm>
            <a:off x="737118" y="914400"/>
            <a:ext cx="10715628" cy="627915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936A6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 UOMO E UNA DONNA DEVONO AVERE LE STESSE OPPORTUNITÀ?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4021" y="1697655"/>
            <a:ext cx="6543958" cy="3462691"/>
          </a:xfrm>
          <a:custGeom>
            <a:rect b="b" l="l" r="r" t="t"/>
            <a:pathLst>
              <a:path extrusionOk="0" h="2524669" w="5014800">
                <a:moveTo>
                  <a:pt x="0" y="0"/>
                </a:moveTo>
                <a:lnTo>
                  <a:pt x="5014800" y="0"/>
                </a:lnTo>
                <a:lnTo>
                  <a:pt x="5014800" y="2524669"/>
                </a:lnTo>
                <a:lnTo>
                  <a:pt x="0" y="252466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57" name="Google Shape;157;p23"/>
          <p:cNvSpPr/>
          <p:nvPr/>
        </p:nvSpPr>
        <p:spPr>
          <a:xfrm>
            <a:off x="681136" y="1035698"/>
            <a:ext cx="10826202" cy="661956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936A6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C‘E’ UGUAGLIANZA NEL TUO AMBITO LAVORATIVO SCOLASTICO?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325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9595" y="1682719"/>
            <a:ext cx="6632811" cy="3492562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4"/>
          <p:cNvSpPr/>
          <p:nvPr/>
        </p:nvSpPr>
        <p:spPr>
          <a:xfrm>
            <a:off x="373224" y="793102"/>
            <a:ext cx="11425931" cy="889617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936A6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PENSI CHE ABBIA PIÙ ABILITÀ UN UOMO O UNA DONNA NEL POTER GOVERNARE IL NOSTRO PAESE?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9212" y="1291290"/>
            <a:ext cx="7313576" cy="4111134"/>
          </a:xfrm>
          <a:custGeom>
            <a:rect b="b" l="l" r="r" t="t"/>
            <a:pathLst>
              <a:path extrusionOk="0" h="2524669" w="4295839">
                <a:moveTo>
                  <a:pt x="0" y="0"/>
                </a:moveTo>
                <a:lnTo>
                  <a:pt x="4295839" y="0"/>
                </a:lnTo>
                <a:lnTo>
                  <a:pt x="4295839" y="2524669"/>
                </a:lnTo>
                <a:lnTo>
                  <a:pt x="0" y="252466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72" name="Google Shape;172;p25"/>
          <p:cNvSpPr/>
          <p:nvPr/>
        </p:nvSpPr>
        <p:spPr>
          <a:xfrm>
            <a:off x="2195347" y="653143"/>
            <a:ext cx="7801307" cy="638147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936A6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C'E' UGUAGLIANZA TRA UOMO E DONNA?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obVTI">
  <a:themeElements>
    <a:clrScheme name="AnalogousFromLightSeedLeftStep">
      <a:dk1>
        <a:srgbClr val="000000"/>
      </a:dk1>
      <a:lt1>
        <a:srgbClr val="FFFFFF"/>
      </a:lt1>
      <a:dk2>
        <a:srgbClr val="41243C"/>
      </a:dk2>
      <a:lt2>
        <a:srgbClr val="E2E8E8"/>
      </a:lt2>
      <a:accent1>
        <a:srgbClr val="CA9297"/>
      </a:accent1>
      <a:accent2>
        <a:srgbClr val="BF7A9C"/>
      </a:accent2>
      <a:accent3>
        <a:srgbClr val="CA92C5"/>
      </a:accent3>
      <a:accent4>
        <a:srgbClr val="A87ABF"/>
      </a:accent4>
      <a:accent5>
        <a:srgbClr val="A092CA"/>
      </a:accent5>
      <a:accent6>
        <a:srgbClr val="7A85BF"/>
      </a:accent6>
      <a:hlink>
        <a:srgbClr val="568E89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2021-03-01T15:17:52Z</dcterms:created>
</cp:coreProperties>
</file>