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61" r:id="rId3"/>
    <p:sldId id="268" r:id="rId4"/>
    <p:sldId id="263" r:id="rId5"/>
    <p:sldId id="264" r:id="rId6"/>
    <p:sldId id="265" r:id="rId7"/>
    <p:sldId id="267" r:id="rId8"/>
    <p:sldId id="269" r:id="rId9"/>
    <p:sldId id="270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5"/>
    <p:restoredTop sz="94662"/>
  </p:normalViewPr>
  <p:slideViewPr>
    <p:cSldViewPr snapToGrid="0" snapToObjects="1">
      <p:cViewPr varScale="1">
        <p:scale>
          <a:sx n="70" d="100"/>
          <a:sy n="70" d="100"/>
        </p:scale>
        <p:origin x="8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1T17:27:39.2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1T17:27:25.7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21T17:27:53.0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  <inkml:trace contextRef="#ctx0" brushRef="#br0" timeOffset="1083">0 101 24575,'0'116'0,"0"-58"0,0 0 0,0 7 0,0 3-1914,0 20 1,0 0 1913,0-17 0,0 1 0,0-5 0,0 5 0,0-3 0,0 12 0,0-2 0,0 11 0,0-1 0,0-15 0,0-2 0,0 5 0,0 0 0,0 1 0,0-1 0,0-4 0,0 0 0,0 9 0,0 2 0,0-4 0,0-3 0,0-12 0,0-2 9,0 6 0,0-2-9,0 32 0,0-45 0,0 0 0,0 34 880,0-14-880,0-32 0,0-4 0,0-20 478,0-1 0,0-10 0,0-2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6075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671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3738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19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2790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9520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93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5877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86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15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500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AD91F-0437-FE44-9864-9954F6D90B10}" type="datetimeFigureOut">
              <a:rPr lang="it-IT" smtClean="0"/>
              <a:t>23/01/2021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C731B-3820-1E45-B918-D4E81F6A434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58035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customXml" Target="../ink/ink1.xml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rainews.it/dl/rainews/articoli/giorno-memoria-f92429b0-2a22-4b82-aa6b-20499711fea5.html" TargetMode="External"/><Relationship Id="rId3" Type="http://schemas.openxmlformats.org/officeDocument/2006/relationships/hyperlink" Target="https://www.riviera24.it/2019/01/giornata-della-memoria-oggi-sanremo-e-bordighera-ricordano-le-vittime-dellolocausto-582137/" TargetMode="External"/><Relationship Id="rId7" Type="http://schemas.openxmlformats.org/officeDocument/2006/relationships/hyperlink" Target="https://www.rietilife.com/2018/01/28/shoah-oltre-200-studenti-dellistituto-magistrale-nellaula-del-consiglio-provinciale-rieti/" TargetMode="External"/><Relationship Id="rId2" Type="http://schemas.openxmlformats.org/officeDocument/2006/relationships/hyperlink" Target="https://www.focusjunior.it/scuola/storia/giorno-della-memoria-risorse-per-capire-cosa-sono-stati-la-shoah-e-l-olocausto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nternazionale.it/opinione/marino-sinibaldi/2018/01/26/dovere-memoria-2018" TargetMode="External"/><Relationship Id="rId5" Type="http://schemas.openxmlformats.org/officeDocument/2006/relationships/hyperlink" Target="https://www.rainews.it/dl/rainews/media/Shoah-shoes-f61cb160-f708-4d21-a1ae-063575bea132.html" TargetMode="External"/><Relationship Id="rId10" Type="http://schemas.openxmlformats.org/officeDocument/2006/relationships/hyperlink" Target="https://hmcec.org/wp-content/uploads/2013/09/13-LifeInTheCamps1.pdf" TargetMode="External"/><Relationship Id="rId4" Type="http://schemas.openxmlformats.org/officeDocument/2006/relationships/hyperlink" Target="https://www.malpensa24.it/mai-dimenticare-samarate-giornata-della-memoria/" TargetMode="External"/><Relationship Id="rId9" Type="http://schemas.openxmlformats.org/officeDocument/2006/relationships/hyperlink" Target="https://www.pinterest.it/pin/261279215868034440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it.wikipedia.org/wiki/Liliana_Segre" TargetMode="External"/><Relationship Id="rId3" Type="http://schemas.openxmlformats.org/officeDocument/2006/relationships/hyperlink" Target="https://encyclopedia.ushmm.org/content/it/gallery/auschwitz-photographs" TargetMode="External"/><Relationship Id="rId7" Type="http://schemas.openxmlformats.org/officeDocument/2006/relationships/hyperlink" Target="https://scuolacascia.edu.it/wp-content/uploads/sites/338/51-CELEBRAZIONE-GIORNATA-DELLA-MEMORIA.pdf" TargetMode="External"/><Relationship Id="rId2" Type="http://schemas.openxmlformats.org/officeDocument/2006/relationships/hyperlink" Target="https://it.wikipedia.org/wiki/Adolf_Hitl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interest.it/janicedwhs/world-war-2/" TargetMode="External"/><Relationship Id="rId5" Type="http://schemas.openxmlformats.org/officeDocument/2006/relationships/hyperlink" Target="https://it.m.wikipedia.org/wiki/File:WW2-Holocaust-Europe-2007Borders.png" TargetMode="External"/><Relationship Id="rId4" Type="http://schemas.openxmlformats.org/officeDocument/2006/relationships/hyperlink" Target="https://www.focus.it/cultura/storia/shoah-olocausto-ebrei-giornata-della-memoria-il-campo-di-auschwitz" TargetMode="External"/><Relationship Id="rId9" Type="http://schemas.openxmlformats.org/officeDocument/2006/relationships/hyperlink" Target="https://it.wikipedia.org/wiki/Primo_Le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40D2CA0E-4D16-134F-AB3C-FBF76F91D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616712"/>
            <a:ext cx="4035320" cy="280790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7E466E33-4E0F-3246-B481-D6942A7B4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6476" y="1187214"/>
            <a:ext cx="4555524" cy="5670786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xmlns="" id="{3C473B91-AFAA-E54E-9B32-D5F81EF91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485503" cy="303431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25AB5A5F-D033-E647-AB3B-2AA5A485D2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503" y="0"/>
            <a:ext cx="4945521" cy="303431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C0917740-F81C-0749-9307-7D896823E4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1024" y="0"/>
            <a:ext cx="2760976" cy="181644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64701121-F575-0F46-BDC6-C9749B2CA6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07672" y="3008563"/>
            <a:ext cx="3656454" cy="242874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1B79D4B8-CD37-CE4B-8752-079209D769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10360" y="5076914"/>
            <a:ext cx="2681415" cy="178108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xmlns="" id="{F0C3239D-F6DB-8F40-931C-F7F7322176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794422"/>
            <a:ext cx="3464611" cy="206357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xmlns="" id="{D51BE1F0-2F58-9146-990D-F80E5E198F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04107" y="5424616"/>
            <a:ext cx="1906253" cy="1433384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xmlns="" id="{E97D2C94-7421-B946-8016-A75183944B6F}"/>
              </a:ext>
            </a:extLst>
          </p:cNvPr>
          <p:cNvSpPr/>
          <p:nvPr/>
        </p:nvSpPr>
        <p:spPr>
          <a:xfrm>
            <a:off x="1811013" y="3044280"/>
            <a:ext cx="8569975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it-IT" sz="4400" b="1" dirty="0">
                <a:solidFill>
                  <a:srgbClr val="FF0000"/>
                </a:solidFill>
                <a:latin typeface="Times" pitchFamily="2" charset="0"/>
                <a:ea typeface="Apple Color Emoji" pitchFamily="2" charset="0"/>
              </a:rPr>
              <a:t>GIORNATA DELLA MEMORIA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Input penna 10">
                <a:extLst>
                  <a:ext uri="{FF2B5EF4-FFF2-40B4-BE49-F238E27FC236}">
                    <a16:creationId xmlns:a16="http://schemas.microsoft.com/office/drawing/2014/main" xmlns="" id="{A1A1D2AA-6AA2-0243-8A38-E4E7ED144099}"/>
                  </a:ext>
                </a:extLst>
              </p14:cNvPr>
              <p14:cNvContentPartPr/>
              <p14:nvPr/>
            </p14:nvContentPartPr>
            <p14:xfrm>
              <a:off x="5272891" y="3159321"/>
              <a:ext cx="360" cy="360"/>
            </p14:xfrm>
          </p:contentPart>
        </mc:Choice>
        <mc:Fallback xmlns="">
          <p:pic>
            <p:nvPicPr>
              <p:cNvPr id="11" name="Input penna 10">
                <a:extLst>
                  <a:ext uri="{FF2B5EF4-FFF2-40B4-BE49-F238E27FC236}">
                    <a16:creationId xmlns:a16="http://schemas.microsoft.com/office/drawing/2014/main" id="{A1A1D2AA-6AA2-0243-8A38-E4E7ED144099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263891" y="3150321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CasellaDiTesto 15"/>
          <p:cNvSpPr txBox="1"/>
          <p:nvPr/>
        </p:nvSpPr>
        <p:spPr>
          <a:xfrm>
            <a:off x="6556109" y="5642586"/>
            <a:ext cx="5761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LAVORO SVOLTO DA BERTOLASI, CAMPAGNOLI, LILA e PALMISANO. 4^ASSS</a:t>
            </a:r>
          </a:p>
        </p:txBody>
      </p:sp>
    </p:spTree>
    <p:extLst>
      <p:ext uri="{BB962C8B-B14F-4D97-AF65-F5344CB8AC3E}">
        <p14:creationId xmlns:p14="http://schemas.microsoft.com/office/powerpoint/2010/main" val="396077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E68FB08C-4420-904E-8DF8-F6C3B4919214}"/>
              </a:ext>
            </a:extLst>
          </p:cNvPr>
          <p:cNvSpPr/>
          <p:nvPr/>
        </p:nvSpPr>
        <p:spPr>
          <a:xfrm>
            <a:off x="336738" y="618312"/>
            <a:ext cx="5493655" cy="173893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In tutto il mondo il </a:t>
            </a:r>
            <a:r>
              <a:rPr lang="it-IT" sz="2000" b="1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27 gennaio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viene celebrata la </a:t>
            </a:r>
            <a:r>
              <a:rPr lang="it-IT" sz="2000" b="1" u="sng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Giornata della Memoria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indetta per ricordare la </a:t>
            </a:r>
            <a:r>
              <a:rPr lang="it-IT" sz="2000" b="1" i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Shoah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ovvero lo sterminio ebraico, le leggi razziali, la deportazione, la prigionia, la morte e i campi di concentramento.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B3893E90-2CFF-2248-A428-E36383080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57" y="2983391"/>
            <a:ext cx="4522574" cy="3196406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EEBAF136-9A55-8942-9AE4-22B95D7A8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486" y="137882"/>
            <a:ext cx="3231006" cy="323100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1" name="Input penna 10">
                <a:extLst>
                  <a:ext uri="{FF2B5EF4-FFF2-40B4-BE49-F238E27FC236}">
                    <a16:creationId xmlns:a16="http://schemas.microsoft.com/office/drawing/2014/main" xmlns="" id="{4AA2A69C-27D7-774A-955D-9E4DE3CE4620}"/>
                  </a:ext>
                </a:extLst>
              </p14:cNvPr>
              <p14:cNvContentPartPr/>
              <p14:nvPr/>
            </p14:nvContentPartPr>
            <p14:xfrm>
              <a:off x="6380971" y="1345641"/>
              <a:ext cx="360" cy="360"/>
            </p14:xfrm>
          </p:contentPart>
        </mc:Choice>
        <mc:Fallback xmlns="">
          <p:pic>
            <p:nvPicPr>
              <p:cNvPr id="11" name="Input penna 10">
                <a:extLst>
                  <a:ext uri="{FF2B5EF4-FFF2-40B4-BE49-F238E27FC236}">
                    <a16:creationId xmlns:a16="http://schemas.microsoft.com/office/drawing/2014/main" id="{4AA2A69C-27D7-774A-955D-9E4DE3CE462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71971" y="1337001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xmlns="" id="{B2EB68EC-A321-D249-99B8-5717D4DA5093}"/>
              </a:ext>
            </a:extLst>
          </p:cNvPr>
          <p:cNvSpPr txBox="1"/>
          <p:nvPr/>
        </p:nvSpPr>
        <p:spPr>
          <a:xfrm flipH="1">
            <a:off x="6178018" y="3849570"/>
            <a:ext cx="5839939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Questa giornata è stata stabilita proprio per </a:t>
            </a:r>
            <a:r>
              <a:rPr lang="it-IT" sz="2000" b="1" u="sng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non</a:t>
            </a:r>
            <a:r>
              <a:rPr lang="it-IT" sz="2000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b="1" u="sng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dimenticare</a:t>
            </a:r>
            <a:r>
              <a:rPr lang="it-IT" sz="2000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questi orrori e per far si che non si ripresentino nella storia fatti come questi. Nonostante ciò però, la </a:t>
            </a:r>
            <a:r>
              <a:rPr lang="it-IT" sz="2000" b="1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discriminazione razziale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oggigiorno è ancora diffusa.</a:t>
            </a:r>
          </a:p>
        </p:txBody>
      </p:sp>
    </p:spTree>
    <p:extLst>
      <p:ext uri="{BB962C8B-B14F-4D97-AF65-F5344CB8AC3E}">
        <p14:creationId xmlns:p14="http://schemas.microsoft.com/office/powerpoint/2010/main" val="1138750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A97206CF-C4DE-B64C-B3E4-A99D27555A09}"/>
              </a:ext>
            </a:extLst>
          </p:cNvPr>
          <p:cNvSpPr/>
          <p:nvPr/>
        </p:nvSpPr>
        <p:spPr>
          <a:xfrm>
            <a:off x="98851" y="708836"/>
            <a:ext cx="11936627" cy="1841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Il </a:t>
            </a:r>
            <a:r>
              <a:rPr lang="it-IT" sz="2000" b="1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27 gennaio 1945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vennero abbattuti i cancelli del campo di concentramento di </a:t>
            </a:r>
            <a:r>
              <a:rPr lang="it-IT" sz="2000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Auschwitz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da parte delle truppe sovietiche dell’Armata Rossa. Le truppe trovarono e salvarono 7.000 prigionieri che erano rimasti nel campo dopo l’evasione dei nazisti, poiché considerati malati.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Prima dell’arrivo dell’esercito sovietico, i nazisti iniziarono la ritirata e fecero evacuare 60.000 persone, conducendole fino ai lager dell’Ovest, dove solo pochi di loro arrivarono vivi.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0AA8ED08-747B-5F4C-B438-C58FB1683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028" y="2668701"/>
            <a:ext cx="5020275" cy="362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675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6B2A462C-2EF1-5644-B4F4-D732C5205025}"/>
              </a:ext>
            </a:extLst>
          </p:cNvPr>
          <p:cNvSpPr/>
          <p:nvPr/>
        </p:nvSpPr>
        <p:spPr>
          <a:xfrm>
            <a:off x="444842" y="681664"/>
            <a:ext cx="6672649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Dal </a:t>
            </a:r>
            <a:r>
              <a:rPr lang="it-IT" sz="2000" b="1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1939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al </a:t>
            </a:r>
            <a:r>
              <a:rPr lang="it-IT" sz="2000" b="1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1945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circa 6 milioni di ebrei vennero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sterminati</a:t>
            </a:r>
            <a:r>
              <a:rPr lang="it-IT" sz="2000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dai nazisti tedeschi. Da sempre gli ebrei subirono persecuzioni. Durante la seconda guerra mondiale, i nazisti tedeschi guidati da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Adolf Hitler </a:t>
            </a:r>
            <a:r>
              <a:rPr lang="it-IT" sz="2000" b="1" u="sng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perseguitarono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it-IT" sz="2000" b="1" u="sng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ghettizzarono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gli ebrei, per poi </a:t>
            </a:r>
            <a:r>
              <a:rPr lang="it-IT" sz="2000" b="1" u="sng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deportarli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nei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campi di sterminio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put penna 4">
                <a:extLst>
                  <a:ext uri="{FF2B5EF4-FFF2-40B4-BE49-F238E27FC236}">
                    <a16:creationId xmlns:a16="http://schemas.microsoft.com/office/drawing/2014/main" xmlns="" id="{4468541A-3A85-FE40-AA2A-0382186A1098}"/>
                  </a:ext>
                </a:extLst>
              </p14:cNvPr>
              <p14:cNvContentPartPr/>
              <p14:nvPr/>
            </p14:nvContentPartPr>
            <p14:xfrm>
              <a:off x="1588651" y="2192001"/>
              <a:ext cx="360" cy="1085760"/>
            </p14:xfrm>
          </p:contentPart>
        </mc:Choice>
        <mc:Fallback xmlns="">
          <p:pic>
            <p:nvPicPr>
              <p:cNvPr id="5" name="Input penna 4">
                <a:extLst>
                  <a:ext uri="{FF2B5EF4-FFF2-40B4-BE49-F238E27FC236}">
                    <a16:creationId xmlns:a16="http://schemas.microsoft.com/office/drawing/2014/main" id="{4468541A-3A85-FE40-AA2A-0382186A109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79651" y="2183004"/>
                <a:ext cx="18000" cy="1103394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5BCB547F-F4FB-1C48-9EDE-A7ACAB0417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842" y="2867076"/>
            <a:ext cx="4698893" cy="245555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FE0BD7A1-341E-FC47-A40E-8911477AA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8241" y="549211"/>
            <a:ext cx="3189467" cy="276420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346ADB97-8A09-CB44-98AB-A64362A186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9104" y="2635421"/>
            <a:ext cx="2743015" cy="364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061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45877377-181C-B940-8E23-2FC35C814207}"/>
              </a:ext>
            </a:extLst>
          </p:cNvPr>
          <p:cNvSpPr/>
          <p:nvPr/>
        </p:nvSpPr>
        <p:spPr>
          <a:xfrm>
            <a:off x="135924" y="111211"/>
            <a:ext cx="10911017" cy="728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 campi di sterminio più conosciuti in Europa sono,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Auschwitz</a:t>
            </a:r>
            <a:r>
              <a:rPr lang="it-IT" sz="2000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(Polonia),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Dachau</a:t>
            </a:r>
            <a:r>
              <a:rPr lang="it-IT" sz="2000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(Germania)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Mauthausen</a:t>
            </a:r>
            <a:r>
              <a:rPr lang="it-IT" sz="2000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(Austria),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Birkenau</a:t>
            </a:r>
            <a:r>
              <a:rPr lang="it-IT" sz="2000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(Polonia). 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2D156192-990E-8C4E-A0FC-231C2AAFC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119" y="839937"/>
            <a:ext cx="6961915" cy="579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152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22288E78-E8E5-EE4F-8E14-34342A7BC449}"/>
              </a:ext>
            </a:extLst>
          </p:cNvPr>
          <p:cNvSpPr/>
          <p:nvPr/>
        </p:nvSpPr>
        <p:spPr>
          <a:xfrm>
            <a:off x="0" y="133396"/>
            <a:ext cx="12192000" cy="3137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Una volta arrivati nel campo di concentramento, dopo essere stati trasportati tutti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ammassati</a:t>
            </a:r>
            <a:r>
              <a:rPr lang="it-IT" sz="2000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su dei vagoni, venivano innanzitutto separati gli uomini dalle donne.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 condizioni di vita nel campo erano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deplorevoli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 i “detenuti” venivano classificati con un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numero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e la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stella di David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simbolo dell’ebraismo.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I detenuti che potevano contribuire al mantenimento del campo, subivano un trattamento migliore rispetto a chi non poteva essere d’aiuto, come le persone disabili.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Chi non era ritenuto “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degno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”, veniva ucciso o nelle </a:t>
            </a:r>
            <a:r>
              <a:rPr lang="it-IT" sz="2000" b="1" u="sng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camere a gas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 veniva </a:t>
            </a:r>
            <a:r>
              <a:rPr lang="it-IT" sz="2000" b="1" u="sng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fucilato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Tutti i cadaveri venivano ammassati e dopodiché </a:t>
            </a:r>
            <a:r>
              <a:rPr lang="it-IT" sz="2000" b="1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cremati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it-IT" sz="2000" b="1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forni crematori.  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xmlns="" id="{7905C315-40E1-4B47-912E-EF95C5ACE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67" y="3589810"/>
            <a:ext cx="4000668" cy="279734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92DA2511-E675-E340-AD1A-C2E173129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5893" y="3501350"/>
            <a:ext cx="4656635" cy="288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099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xmlns="" id="{AD83D9F4-3351-664C-B42F-75BA38D7734B}"/>
              </a:ext>
            </a:extLst>
          </p:cNvPr>
          <p:cNvSpPr/>
          <p:nvPr/>
        </p:nvSpPr>
        <p:spPr>
          <a:xfrm>
            <a:off x="0" y="490522"/>
            <a:ext cx="12192000" cy="81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22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Molti </a:t>
            </a:r>
            <a:r>
              <a:rPr lang="it-IT" sz="2200" b="1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sopravvissuti</a:t>
            </a:r>
            <a:r>
              <a:rPr lang="it-IT" sz="22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testimoniano ancora oggi gli agghiaccianti momenti passati nei lager. Alcuni di loro sono </a:t>
            </a:r>
            <a:r>
              <a:rPr lang="it-IT" sz="2200" b="1" u="sng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Liliana Segre</a:t>
            </a:r>
            <a:r>
              <a:rPr lang="it-IT" sz="22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eletta senatrice a vita e </a:t>
            </a:r>
            <a:r>
              <a:rPr lang="it-IT" sz="2200" b="1" u="sng" dirty="0">
                <a:solidFill>
                  <a:srgbClr val="FF0000"/>
                </a:solidFill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Primo Levi</a:t>
            </a:r>
            <a:r>
              <a:rPr lang="it-IT" sz="22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 scrittore.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xmlns="" id="{0B7CFBAC-8310-AC47-B446-FF0F2CF5C642}"/>
              </a:ext>
            </a:extLst>
          </p:cNvPr>
          <p:cNvSpPr/>
          <p:nvPr/>
        </p:nvSpPr>
        <p:spPr>
          <a:xfrm>
            <a:off x="326071" y="1683367"/>
            <a:ext cx="8640508" cy="1512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“Coltivare la Memoria è ancora oggi un vaccino prezioso contro l'indifferenza e ci aiuta, in un mondo così pieno di ingiustizie e di sofferenze, a ricordare che ciascuno di noi ha una coscienza e la può usare.”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</a:t>
            </a:r>
            <a:r>
              <a:rPr lang="it-IT" sz="2000" dirty="0" smtClean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Liliana </a:t>
            </a:r>
            <a:r>
              <a:rPr lang="it-IT" sz="2000" dirty="0" err="1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Segre</a:t>
            </a:r>
            <a:endParaRPr lang="it-IT" sz="2000" dirty="0">
              <a:latin typeface="Times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ABEDCBF6-BFE9-3243-AA9A-19E80C42675C}"/>
              </a:ext>
            </a:extLst>
          </p:cNvPr>
          <p:cNvSpPr/>
          <p:nvPr/>
        </p:nvSpPr>
        <p:spPr>
          <a:xfrm>
            <a:off x="3069274" y="4963389"/>
            <a:ext cx="8305754" cy="1182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“Perché la memoria del male non riesce a cambiare l'umanità? A che serve la memoria?” </a:t>
            </a:r>
            <a:endParaRPr lang="it-IT" sz="2000" dirty="0" smtClean="0">
              <a:latin typeface="Times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1000" dirty="0" smtClean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</a:t>
            </a:r>
            <a:r>
              <a:rPr lang="it-IT" sz="2000" dirty="0" smtClean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Primo </a:t>
            </a:r>
            <a:r>
              <a:rPr lang="it-IT" sz="2000" dirty="0">
                <a:latin typeface="Time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Levi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5496269C-F6ED-3741-9ADE-A4A515D37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8554" y="1355510"/>
            <a:ext cx="2166474" cy="288863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FF79F1D4-B7C0-F849-8617-4527E21DA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071" y="3321822"/>
            <a:ext cx="2185117" cy="309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688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xmlns="" id="{0293672F-742A-B84F-943E-E4915F739298}"/>
              </a:ext>
            </a:extLst>
          </p:cNvPr>
          <p:cNvSpPr txBox="1"/>
          <p:nvPr/>
        </p:nvSpPr>
        <p:spPr>
          <a:xfrm>
            <a:off x="185351" y="222422"/>
            <a:ext cx="11742792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Times" pitchFamily="2" charset="0"/>
              </a:rPr>
              <a:t>Bibliografia</a:t>
            </a:r>
            <a:r>
              <a:rPr lang="it-IT" sz="2400" dirty="0"/>
              <a:t> </a:t>
            </a:r>
            <a:endParaRPr lang="it-IT" dirty="0"/>
          </a:p>
          <a:p>
            <a:r>
              <a:rPr lang="it-IT" sz="2000" dirty="0">
                <a:latin typeface="Times" pitchFamily="2" charset="0"/>
              </a:rPr>
              <a:t>Tutte le informazioni sono state prese da Wikipedia e Studenti.it </a:t>
            </a:r>
          </a:p>
          <a:p>
            <a:endParaRPr lang="it-IT" sz="2000" dirty="0">
              <a:latin typeface="Times" pitchFamily="2" charset="0"/>
            </a:endParaRPr>
          </a:p>
          <a:p>
            <a:r>
              <a:rPr lang="it-IT" sz="2000" dirty="0">
                <a:latin typeface="Times" pitchFamily="2" charset="0"/>
              </a:rPr>
              <a:t>Le immagini sono state reperite da internet </a:t>
            </a:r>
          </a:p>
          <a:p>
            <a:endParaRPr lang="it-IT" sz="2000" dirty="0">
              <a:latin typeface="Times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</a:rPr>
              <a:t>Slide 1: </a:t>
            </a:r>
            <a:r>
              <a:rPr lang="it-IT" sz="2000" dirty="0">
                <a:latin typeface="Times" pitchFamily="2" charset="0"/>
                <a:hlinkClick r:id="rId2"/>
              </a:rPr>
              <a:t>https://www.focusjunior.it/scuola/storia/giorno-della-memoria-risorse-per-capire-cosa-sono-stati-la-shoah-e-l-olocausto/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  <a:hlinkClick r:id="rId3"/>
              </a:rPr>
              <a:t>https://www.riviera24.it/2019/01/giornata-della-memoria-oggi-sanremo-e-bordighera-ricordano-le-vittime-dellolocausto-582137/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  <a:hlinkClick r:id="rId4"/>
              </a:rPr>
              <a:t>https://www.malpensa24.it/mai-dimenticare-samarate-giornata-della-memoria/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  <a:hlinkClick r:id="rId2"/>
              </a:rPr>
              <a:t>https://www.focusjunior.it/scuola/storia/giorno-della-memoria-risorse-per-capire-cosa-sono-stati-la-shoah-e-l-olocausto/</a:t>
            </a:r>
            <a:endParaRPr lang="it-IT" sz="2000" dirty="0">
              <a:latin typeface="Times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  <a:hlinkClick r:id="rId5"/>
              </a:rPr>
              <a:t>https://www.rainews.it/dl/rainews/media/Shoah-shoes-f61cb160-f708-4d21-a1ae-063575bea132.html</a:t>
            </a:r>
            <a:endParaRPr lang="it-IT" sz="2000" dirty="0">
              <a:latin typeface="Times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  <a:hlinkClick r:id="rId6"/>
              </a:rPr>
              <a:t>https://www.internazionale.it/opinione/marino-sinibaldi/2018/01/26/dovere-memoria-2018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  <a:hlinkClick r:id="rId7"/>
              </a:rPr>
              <a:t>https://www.rietilife.com/2018/01/28/shoah-oltre-200-studenti-dellistituto-magistrale-nellaula-del-consiglio-provinciale-rieti/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</a:rPr>
              <a:t>Slide 2: </a:t>
            </a:r>
            <a:r>
              <a:rPr lang="it-IT" sz="2000" dirty="0">
                <a:latin typeface="Times" pitchFamily="2" charset="0"/>
                <a:hlinkClick r:id="rId8"/>
              </a:rPr>
              <a:t>https://www.rainews.it/dl/rainews/articoli/giorno-memoria-f92429b0-2a22-4b82-aa6b-20499711fea5.html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  <a:hlinkClick r:id="rId9"/>
              </a:rPr>
              <a:t>https://www.pinterest.it/pin/261279215868034440/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>
                <a:latin typeface="Times" pitchFamily="2" charset="0"/>
              </a:rPr>
              <a:t>Slide 3: </a:t>
            </a:r>
            <a:r>
              <a:rPr lang="it-IT" sz="2000" dirty="0">
                <a:latin typeface="Times" pitchFamily="2" charset="0"/>
                <a:hlinkClick r:id="rId10"/>
              </a:rPr>
              <a:t>https://hmcec.org/wp-content/uploads/2013/09/13-LifeInTheCamps1.pdf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58825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71500" y="1116135"/>
            <a:ext cx="10515600" cy="4351338"/>
          </a:xfrm>
        </p:spPr>
        <p:txBody>
          <a:bodyPr>
            <a:normAutofit/>
          </a:bodyPr>
          <a:lstStyle/>
          <a:p>
            <a:r>
              <a:rPr lang="da-DK" sz="2000" dirty="0">
                <a:latin typeface="Times" pitchFamily="2" charset="0"/>
              </a:rPr>
              <a:t>Slide 4: </a:t>
            </a:r>
            <a:r>
              <a:rPr lang="da-DK" sz="2000" dirty="0">
                <a:latin typeface="Times" pitchFamily="2" charset="0"/>
                <a:hlinkClick r:id="rId2"/>
              </a:rPr>
              <a:t>https://it.wikipedia.org/wiki/Adolf_Hitler</a:t>
            </a:r>
            <a:r>
              <a:rPr lang="da-DK" sz="2000" dirty="0">
                <a:latin typeface="Times" pitchFamily="2" charset="0"/>
              </a:rPr>
              <a:t> </a:t>
            </a:r>
          </a:p>
          <a:p>
            <a:r>
              <a:rPr lang="da-DK" sz="2000" dirty="0">
                <a:latin typeface="Times" pitchFamily="2" charset="0"/>
                <a:hlinkClick r:id="rId3"/>
              </a:rPr>
              <a:t>https://encyclopedia.ushmm.org/content/it/gallery/auschwitz-photographs</a:t>
            </a:r>
            <a:r>
              <a:rPr lang="da-DK" sz="2000" dirty="0">
                <a:latin typeface="Times" pitchFamily="2" charset="0"/>
              </a:rPr>
              <a:t> </a:t>
            </a:r>
          </a:p>
          <a:p>
            <a:r>
              <a:rPr lang="da-DK" sz="2000" dirty="0">
                <a:latin typeface="Times" pitchFamily="2" charset="0"/>
              </a:rPr>
              <a:t> </a:t>
            </a:r>
            <a:r>
              <a:rPr lang="da-DK" sz="2000" dirty="0">
                <a:latin typeface="Times" pitchFamily="2" charset="0"/>
                <a:hlinkClick r:id="rId4"/>
              </a:rPr>
              <a:t>https://www.focus.it/cultura/storia/shoah-olocausto-ebrei-giornata-della-memoria-il-campo-di-auschwitz</a:t>
            </a:r>
            <a:r>
              <a:rPr lang="da-DK" sz="2000" dirty="0">
                <a:latin typeface="Times" pitchFamily="2" charset="0"/>
              </a:rPr>
              <a:t>  </a:t>
            </a:r>
          </a:p>
          <a:p>
            <a:r>
              <a:rPr lang="it-IT" sz="2000" dirty="0">
                <a:latin typeface="Times" pitchFamily="2" charset="0"/>
              </a:rPr>
              <a:t>Slide 5: </a:t>
            </a:r>
            <a:r>
              <a:rPr lang="it-IT" sz="2000" dirty="0">
                <a:latin typeface="Times" pitchFamily="2" charset="0"/>
                <a:hlinkClick r:id="rId5"/>
              </a:rPr>
              <a:t>https://it.m.wikipedia.org/wiki/File:WW2-Holocaust-Europe-2007Borders.png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r>
              <a:rPr lang="it-IT" sz="2000" dirty="0">
                <a:latin typeface="Times" pitchFamily="2" charset="0"/>
              </a:rPr>
              <a:t>Slide 6: </a:t>
            </a:r>
            <a:r>
              <a:rPr lang="it-IT" sz="2000" dirty="0">
                <a:latin typeface="Times" pitchFamily="2" charset="0"/>
                <a:hlinkClick r:id="rId6"/>
              </a:rPr>
              <a:t>https://www.pinterest.it/janicedwhs/world-war-2/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r>
              <a:rPr lang="it-IT" sz="2000" dirty="0">
                <a:latin typeface="Times" pitchFamily="2" charset="0"/>
                <a:hlinkClick r:id="rId7"/>
              </a:rPr>
              <a:t>https://scuolacascia.edu.it/wp-content/uploads/sites/338/51-CELEBRAZIONE-GIORNATA-DELLA-MEMORIA.pdf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r>
              <a:rPr lang="it-IT" sz="2000" dirty="0">
                <a:latin typeface="Times" pitchFamily="2" charset="0"/>
              </a:rPr>
              <a:t>Slide 7: </a:t>
            </a:r>
            <a:r>
              <a:rPr lang="it-IT" sz="2000" dirty="0">
                <a:latin typeface="Times" pitchFamily="2" charset="0"/>
                <a:hlinkClick r:id="rId8"/>
              </a:rPr>
              <a:t>https://it.wikipedia.org/wiki/Liliana_Segre</a:t>
            </a:r>
            <a:r>
              <a:rPr lang="it-IT" sz="2000" dirty="0">
                <a:latin typeface="Times" pitchFamily="2" charset="0"/>
              </a:rPr>
              <a:t> </a:t>
            </a:r>
          </a:p>
          <a:p>
            <a:r>
              <a:rPr lang="it-IT" sz="2000" dirty="0">
                <a:latin typeface="Times" pitchFamily="2" charset="0"/>
                <a:hlinkClick r:id="rId9"/>
              </a:rPr>
              <a:t>https://it.wikipedia.org/wiki/Primo_Levi</a:t>
            </a:r>
            <a:r>
              <a:rPr lang="it-IT" sz="2000" dirty="0">
                <a:latin typeface="Times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5022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</TotalTime>
  <Words>549</Words>
  <Application>Microsoft Office PowerPoint</Application>
  <PresentationFormat>Widescreen</PresentationFormat>
  <Paragraphs>41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6" baseType="lpstr">
      <vt:lpstr>Apple Color Emoji</vt:lpstr>
      <vt:lpstr>Arial</vt:lpstr>
      <vt:lpstr>Calibri</vt:lpstr>
      <vt:lpstr>Calibri Light</vt:lpstr>
      <vt:lpstr>Times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Marina Sacchelli</cp:lastModifiedBy>
  <cp:revision>18</cp:revision>
  <dcterms:created xsi:type="dcterms:W3CDTF">2021-01-21T11:26:06Z</dcterms:created>
  <dcterms:modified xsi:type="dcterms:W3CDTF">2021-01-23T21:59:56Z</dcterms:modified>
</cp:coreProperties>
</file>