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embeddedFontLst>
    <p:embeddedFont>
      <p:font typeface="Proxima Nova" panose="020B0604020202020204" charset="0"/>
      <p:regular r:id="rId17"/>
      <p:bold r:id="rId18"/>
      <p:italic r:id="rId19"/>
      <p:boldItalic r:id="rId20"/>
    </p:embeddedFont>
    <p:embeddedFont>
      <p:font typeface="Trebuchet MS" panose="020B0603020202020204" pitchFamily="34" charset="0"/>
      <p:regular r:id="rId21"/>
      <p:bold r:id="rId22"/>
      <p:italic r:id="rId23"/>
      <p:boldItalic r:id="rId24"/>
    </p:embeddedFont>
    <p:embeddedFont>
      <p:font typeface="Comic Sans MS" panose="030F0702030302020204" pitchFamily="66" charset="0"/>
      <p:regular r:id="rId25"/>
      <p:bold r:id="rId26"/>
      <p:italic r:id="rId27"/>
      <p:boldItalic r:id="rId28"/>
    </p:embeddedFont>
    <p:embeddedFont>
      <p:font typeface="Pacifico" panose="020B0604020202020204" charset="0"/>
      <p:regular r:id="rId29"/>
    </p:embeddedFont>
    <p:embeddedFont>
      <p:font typeface="Lobster" panose="020B0604020202020204" charset="0"/>
      <p:regular r:id="rId3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726" y="7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79156708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" name="Google Shape;5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746522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b8769f4610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b8769f4610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1572397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afb17e7cf5_1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afb17e7cf5_1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690917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afb17e7cf5_1_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afb17e7cf5_1_3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967464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b8769f4610_0_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b8769f4610_0_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60046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Google Shape;145;gb8769f4610_0_2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6" name="Google Shape;146;gb8769f4610_0_2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948290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ae759d2de6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ae759d2de6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329412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gae759d2de6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" name="Google Shape;74;gae759d2de6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854882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ae759d2de6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" name="Google Shape;81;gae759d2de6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041510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ae759d2de6_0_59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ae759d2de6_0_59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192283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b7acc7095d_1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b7acc7095d_1_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09169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afb17e7cf5_1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afb17e7cf5_1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9654531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b8769f4610_0_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b8769f4610_0_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3415088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afb17e7cf5_1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" name="Google Shape;117;gafb17e7cf5_1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236778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bg>
      <p:bgPr>
        <a:solidFill>
          <a:schemeClr val="dk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510450" y="1257300"/>
            <a:ext cx="8123100" cy="1588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ubTitle" idx="1"/>
          </p:nvPr>
        </p:nvSpPr>
        <p:spPr>
          <a:xfrm>
            <a:off x="510450" y="3182313"/>
            <a:ext cx="8123100" cy="63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None/>
              <a:defRPr sz="24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0" name="Google Shape;50;p11"/>
          <p:cNvSpPr txBox="1">
            <a:spLocks noGrp="1"/>
          </p:cNvSpPr>
          <p:nvPr>
            <p:ph type="title" hasCustomPrompt="1"/>
          </p:nvPr>
        </p:nvSpPr>
        <p:spPr>
          <a:xfrm>
            <a:off x="311700" y="991475"/>
            <a:ext cx="8520600" cy="19179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1pPr>
            <a:lvl2pPr lvl="1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2pPr>
            <a:lvl3pPr lvl="2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3pPr>
            <a:lvl4pPr lvl="3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4pPr>
            <a:lvl5pPr lvl="4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5pPr>
            <a:lvl6pPr lvl="5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6pPr>
            <a:lvl7pPr lvl="6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7pPr>
            <a:lvl8pPr lvl="7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8pPr>
            <a:lvl9pPr lvl="8" algn="ctr">
              <a:spcBef>
                <a:spcPts val="0"/>
              </a:spcBef>
              <a:spcAft>
                <a:spcPts val="0"/>
              </a:spcAft>
              <a:buSzPts val="14000"/>
              <a:buNone/>
              <a:defRPr sz="14000" b="1"/>
            </a:lvl9pPr>
          </a:lstStyle>
          <a:p>
            <a:r>
              <a:t>xx%</a:t>
            </a:r>
          </a:p>
        </p:txBody>
      </p:sp>
      <p:sp>
        <p:nvSpPr>
          <p:cNvPr id="51" name="Google Shape;51;p11"/>
          <p:cNvSpPr txBox="1">
            <a:spLocks noGrp="1"/>
          </p:cNvSpPr>
          <p:nvPr>
            <p:ph type="body" idx="1"/>
          </p:nvPr>
        </p:nvSpPr>
        <p:spPr>
          <a:xfrm>
            <a:off x="311700" y="3071300"/>
            <a:ext cx="8520600" cy="901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52" name="Google Shape;52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bg>
      <p:bgPr>
        <a:solidFill>
          <a:schemeClr val="dk1"/>
        </a:solidFill>
        <a:effectLst/>
      </p:bgPr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Google Shape;15;p3"/>
          <p:cNvCxnSpPr/>
          <p:nvPr/>
        </p:nvCxnSpPr>
        <p:spPr>
          <a:xfrm>
            <a:off x="0" y="2998150"/>
            <a:ext cx="91440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" name="Google Shape;16;p3"/>
          <p:cNvSpPr txBox="1">
            <a:spLocks noGrp="1"/>
          </p:cNvSpPr>
          <p:nvPr>
            <p:ph type="title"/>
          </p:nvPr>
        </p:nvSpPr>
        <p:spPr>
          <a:xfrm>
            <a:off x="510450" y="2057400"/>
            <a:ext cx="8123100" cy="7788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600"/>
              <a:buNone/>
              <a:defRPr sz="3600"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>
            <a:off x="0" y="5045700"/>
            <a:ext cx="9144000" cy="978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2" name="Google Shape;22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7" name="Google Shape;27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3" name="Google Shape;33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4" name="Google Shape;34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bg>
      <p:bgPr>
        <a:solidFill>
          <a:schemeClr val="lt2"/>
        </a:solidFill>
        <a:effectLst/>
      </p:bgPr>
    </p:bg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>
            <a:spLocks noGrp="1"/>
          </p:cNvSpPr>
          <p:nvPr>
            <p:ph type="title"/>
          </p:nvPr>
        </p:nvSpPr>
        <p:spPr>
          <a:xfrm>
            <a:off x="490250" y="526350"/>
            <a:ext cx="57975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7" name="Google Shape;37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/>
          <p:nvPr/>
        </p:nvSpPr>
        <p:spPr>
          <a:xfrm>
            <a:off x="4572000" y="75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40" name="Google Shape;40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w="19050" cap="flat" cmpd="sng">
            <a:solidFill>
              <a:schemeClr val="l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1" name="Google Shape;41;p9"/>
          <p:cNvSpPr txBox="1">
            <a:spLocks noGrp="1"/>
          </p:cNvSpPr>
          <p:nvPr>
            <p:ph type="title"/>
          </p:nvPr>
        </p:nvSpPr>
        <p:spPr>
          <a:xfrm>
            <a:off x="265500" y="1205825"/>
            <a:ext cx="4045200" cy="15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42" name="Google Shape;42;p9"/>
          <p:cNvSpPr txBox="1">
            <a:spLocks noGrp="1"/>
          </p:cNvSpPr>
          <p:nvPr>
            <p:ph type="subTitle" idx="1"/>
          </p:nvPr>
        </p:nvSpPr>
        <p:spPr>
          <a:xfrm>
            <a:off x="265500" y="2769001"/>
            <a:ext cx="4045200" cy="1345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43" name="Google Shape;43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marL="914400" lvl="1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marL="1371600" lvl="2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marL="1828800" lvl="3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marL="2286000" lvl="4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marL="2743200" lvl="5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marL="3200400" lvl="6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marL="3657600" lvl="7" indent="-3175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marL="4114800" lvl="8" indent="-3175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>
            <a:endParaRPr/>
          </a:p>
        </p:txBody>
      </p:sp>
      <p:sp>
        <p:nvSpPr>
          <p:cNvPr id="44" name="Google Shape;44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>
            <a:spLocks noGrp="1"/>
          </p:cNvSpPr>
          <p:nvPr>
            <p:ph type="body" idx="1"/>
          </p:nvPr>
        </p:nvSpPr>
        <p:spPr>
          <a:xfrm>
            <a:off x="311700" y="4236825"/>
            <a:ext cx="5998800" cy="59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</a:lstStyle>
          <a:p>
            <a:endParaRPr/>
          </a:p>
        </p:txBody>
      </p:sp>
      <p:sp>
        <p:nvSpPr>
          <p:cNvPr id="47" name="Google Shape;47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pearmin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Proxima Nova"/>
              <a:buNone/>
              <a:defRPr sz="28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Proxima Nova"/>
              <a:buChar char="●"/>
              <a:defRPr sz="1800"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●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accent3"/>
              </a:buClr>
              <a:buSzPts val="1400"/>
              <a:buFont typeface="Proxima Nova"/>
              <a:buChar char="○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accent3"/>
              </a:buClr>
              <a:buSzPts val="1400"/>
              <a:buFont typeface="Proxima Nova"/>
              <a:buChar char="■"/>
              <a:defRPr>
                <a:solidFill>
                  <a:schemeClr val="accent3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1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"/>
              <a:t>‹N›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HQlEOvWSnM0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18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B8G_qxqoZLw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st.ilsole24ore.com/art/notizie/2013-03-04/olocausto-vittime-prigionieri-nazisti-115313.shtml?uuid=AbujEPaH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studenti.it/giornata-della-memoria-2020-liliana-segre-milano.html" TargetMode="External"/><Relationship Id="rId4" Type="http://schemas.openxmlformats.org/officeDocument/2006/relationships/hyperlink" Target="https://www.rainews.it/dl/rainews/media/Ritorno-ad-Auschwitz-75-anni-dopo-le-foto-inquietanti-e-dolorose-dentro-il-campo-di-sterminio-46d1a16f-cc00-423d-9169-c16361cd6376.html#foto-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Google Shape;59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>
            <a:spLocks noGrp="1"/>
          </p:cNvSpPr>
          <p:nvPr>
            <p:ph type="ctrTitle"/>
          </p:nvPr>
        </p:nvSpPr>
        <p:spPr>
          <a:xfrm>
            <a:off x="3011725" y="1883875"/>
            <a:ext cx="6380100" cy="1829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500" dirty="0"/>
              <a:t>        </a:t>
            </a:r>
            <a:r>
              <a:rPr lang="it" sz="4200" b="1" dirty="0">
                <a:solidFill>
                  <a:srgbClr val="000000"/>
                </a:solidFill>
                <a:highlight>
                  <a:schemeClr val="accent4"/>
                </a:highlight>
                <a:latin typeface="Comic Sans MS"/>
                <a:ea typeface="Comic Sans MS"/>
                <a:cs typeface="Comic Sans MS"/>
                <a:sym typeface="Comic Sans MS"/>
              </a:rPr>
              <a:t>27 gennaio       </a:t>
            </a:r>
            <a:endParaRPr sz="4200" b="1" dirty="0">
              <a:solidFill>
                <a:srgbClr val="000000"/>
              </a:solidFill>
              <a:highlight>
                <a:schemeClr val="accent4"/>
              </a:highlight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200" b="1" dirty="0">
                <a:solidFill>
                  <a:srgbClr val="000000"/>
                </a:solidFill>
                <a:highlight>
                  <a:schemeClr val="accent4"/>
                </a:highlight>
                <a:latin typeface="Comic Sans MS"/>
                <a:ea typeface="Comic Sans MS"/>
                <a:cs typeface="Comic Sans MS"/>
                <a:sym typeface="Comic Sans MS"/>
              </a:rPr>
              <a:t>Giornata della </a:t>
            </a:r>
            <a:r>
              <a:rPr lang="it" sz="4200" b="1" dirty="0" smtClean="0">
                <a:solidFill>
                  <a:srgbClr val="000000"/>
                </a:solidFill>
                <a:highlight>
                  <a:schemeClr val="accent4"/>
                </a:highlight>
                <a:latin typeface="Comic Sans MS"/>
                <a:ea typeface="Comic Sans MS"/>
                <a:cs typeface="Comic Sans MS"/>
                <a:sym typeface="Comic Sans MS"/>
              </a:rPr>
              <a:t>Memoria</a:t>
            </a:r>
            <a:endParaRPr sz="4200" b="1" dirty="0">
              <a:solidFill>
                <a:srgbClr val="000000"/>
              </a:solidFill>
              <a:highlight>
                <a:schemeClr val="accent4"/>
              </a:highlight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1" name="Google Shape;61;p13"/>
          <p:cNvSpPr txBox="1"/>
          <p:nvPr/>
        </p:nvSpPr>
        <p:spPr>
          <a:xfrm>
            <a:off x="3011725" y="3589350"/>
            <a:ext cx="7138800" cy="75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700" b="1">
                <a:highlight>
                  <a:schemeClr val="accent4"/>
                </a:highlight>
                <a:latin typeface="Trebuchet MS"/>
                <a:ea typeface="Trebuchet MS"/>
                <a:cs typeface="Trebuchet MS"/>
                <a:sym typeface="Trebuchet MS"/>
              </a:rPr>
              <a:t>PER NON DIMENTICARE!</a:t>
            </a:r>
            <a:endParaRPr sz="3700" b="1">
              <a:highlight>
                <a:schemeClr val="accent4"/>
              </a:highlight>
              <a:latin typeface="Trebuchet MS"/>
              <a:ea typeface="Trebuchet MS"/>
              <a:cs typeface="Trebuchet MS"/>
              <a:sym typeface="Trebuchet MS"/>
            </a:endParaRPr>
          </a:p>
        </p:txBody>
      </p:sp>
      <p:sp>
        <p:nvSpPr>
          <p:cNvPr id="62" name="Google Shape;62;p13"/>
          <p:cNvSpPr txBox="1"/>
          <p:nvPr/>
        </p:nvSpPr>
        <p:spPr>
          <a:xfrm>
            <a:off x="3792550" y="4461825"/>
            <a:ext cx="71388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/>
        </p:nvSpPr>
        <p:spPr>
          <a:xfrm>
            <a:off x="2714250" y="979100"/>
            <a:ext cx="7138800" cy="189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700" b="1">
                <a:latin typeface="Lobster"/>
                <a:ea typeface="Lobster"/>
                <a:cs typeface="Lobster"/>
                <a:sym typeface="Lobster"/>
              </a:rPr>
              <a:t>Se comprendere è impossibile</a:t>
            </a:r>
            <a:endParaRPr sz="3700" b="1">
              <a:latin typeface="Lobster"/>
              <a:ea typeface="Lobster"/>
              <a:cs typeface="Lobster"/>
              <a:sym typeface="Lobster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700" b="1">
                <a:latin typeface="Lobster"/>
                <a:ea typeface="Lobster"/>
                <a:cs typeface="Lobster"/>
                <a:sym typeface="Lobster"/>
              </a:rPr>
              <a:t>conoscere è necessario</a:t>
            </a:r>
            <a:endParaRPr sz="3700" b="1">
              <a:latin typeface="Lobster"/>
              <a:ea typeface="Lobster"/>
              <a:cs typeface="Lobster"/>
              <a:sym typeface="Lobster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700" b="1">
                <a:latin typeface="Lobster"/>
                <a:ea typeface="Lobster"/>
                <a:cs typeface="Lobster"/>
                <a:sym typeface="Lobster"/>
              </a:rPr>
              <a:t>               -Primo Levi-</a:t>
            </a:r>
            <a:endParaRPr sz="3700" b="1"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3" descr="27 gennaio,viaggio nella memoria : la Shoah - Silenzio e ricordo,la voce dei senza voce parlera' per sempre. (luigi salzarulo) -il 27 gennaio 1945,l'esercito sovietico entro' nel campo di concentramento di Auschwitz,scoprendone e rivelandone al mondo l'orrore.La canzone e la musica appartengono a coloro che ne detengono i diritti.Pubblico questo video senza scopo di lucro in memoria delle vittime dell'olocausto. - Circolo del Viaggiatore Lioni per la Giornata della Memoria . - &quot; La canzone del bambino nel vento&quot; ( Auschwitz ) di Francesco Guccini e' eseguita dai Nomadi . #shoah #giornatadellamemoria #auschwit" title="AUSCHWITZ - NOMADI - La Canzone del Bambino nel Vento - SHOAH - GIORNATA DELLA MEMORIA - January 27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83375"/>
            <a:ext cx="9144000" cy="4660125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3"/>
          <p:cNvSpPr txBox="1"/>
          <p:nvPr/>
        </p:nvSpPr>
        <p:spPr>
          <a:xfrm>
            <a:off x="1645800" y="0"/>
            <a:ext cx="7138800" cy="569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 b="1" dirty="0">
                <a:solidFill>
                  <a:srgbClr val="EFEFEF"/>
                </a:solidFill>
                <a:highlight>
                  <a:srgbClr val="000000"/>
                </a:highlight>
                <a:latin typeface="Pacifico"/>
                <a:ea typeface="Pacifico"/>
                <a:cs typeface="Pacifico"/>
                <a:sym typeface="Pacifico"/>
              </a:rPr>
              <a:t>UNA CANZONE PER RICORDARE</a:t>
            </a:r>
            <a:r>
              <a:rPr lang="it" sz="2500" b="1" dirty="0">
                <a:highlight>
                  <a:srgbClr val="EFEFEF"/>
                </a:highlight>
                <a:latin typeface="Pacifico"/>
                <a:ea typeface="Pacifico"/>
                <a:cs typeface="Pacifico"/>
                <a:sym typeface="Pacifico"/>
              </a:rPr>
              <a:t> </a:t>
            </a:r>
            <a:endParaRPr sz="2500" b="1" dirty="0">
              <a:highlight>
                <a:srgbClr val="EFEFEF"/>
              </a:highlight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p24" descr="La testimonianza di Liliana Segre, deportata nel 1944 nel campo di concentramento Auschwitz-Birkenau, nominata Senatrice a vita dal Presidente della Repubblica Sergio Mattarella. Il racconto di quegli anni a Fanpage.it: &quot;Un giorno, un comandante ha perso la pistola ed è caduta a terra. Ho pensato di raccoglierla, di puntargliela addosso e di uccidere il mio assassino. Poi ci ho ripensato e ho scelto la vita&quot;. Ai suoi nipoti Liliana racconta l'importanza di non disprezzare la vita. E nei suoi ricordi c'è anche la felice storia d'amore cominciata dopo la deportazione con il marito Alfredo. &#10;&#10;http://youmedia.fanpage.it/video/aa/WovweuSwZYWPgaNC" title="La senatrice Segre: &quot;Ad Auschwitz nazista perse la pistola, pensai di ucciderlo. Scelsi la vita&quot;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2575" y="520525"/>
            <a:ext cx="7458850" cy="4622975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4"/>
          <p:cNvSpPr txBox="1"/>
          <p:nvPr/>
        </p:nvSpPr>
        <p:spPr>
          <a:xfrm>
            <a:off x="2029193" y="0"/>
            <a:ext cx="5085614" cy="5693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 b="1" dirty="0" smtClean="0">
                <a:solidFill>
                  <a:schemeClr val="lt2"/>
                </a:solidFill>
                <a:highlight>
                  <a:srgbClr val="000000"/>
                </a:highlight>
                <a:latin typeface="Pacifico"/>
                <a:ea typeface="Pacifico"/>
                <a:cs typeface="Pacifico"/>
                <a:sym typeface="Pacifico"/>
              </a:rPr>
              <a:t>La  testimonianza  di  Liliana  Segre</a:t>
            </a:r>
            <a:r>
              <a:rPr lang="it" sz="2500" b="1" dirty="0" smtClean="0">
                <a:highlight>
                  <a:schemeClr val="lt2"/>
                </a:highlight>
                <a:latin typeface="Pacifico"/>
                <a:ea typeface="Pacifico"/>
                <a:cs typeface="Pacifico"/>
                <a:sym typeface="Pacifico"/>
              </a:rPr>
              <a:t> </a:t>
            </a:r>
            <a:endParaRPr sz="2500" b="1" dirty="0">
              <a:highlight>
                <a:schemeClr val="lt2"/>
              </a:highlight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5"/>
          <p:cNvSpPr txBox="1"/>
          <p:nvPr/>
        </p:nvSpPr>
        <p:spPr>
          <a:xfrm>
            <a:off x="1065900" y="768425"/>
            <a:ext cx="7138800" cy="307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700" b="1">
                <a:highlight>
                  <a:srgbClr val="F3F3F3"/>
                </a:highlight>
                <a:latin typeface="Lobster"/>
                <a:ea typeface="Lobster"/>
                <a:cs typeface="Lobster"/>
                <a:sym typeface="Lobster"/>
              </a:rPr>
              <a:t>Quel che è accaduto non può essere cancellato ma si può impedire che accada di nuovo</a:t>
            </a:r>
            <a:endParaRPr sz="4700" b="1">
              <a:highlight>
                <a:srgbClr val="F3F3F3"/>
              </a:highlight>
              <a:latin typeface="Lobster"/>
              <a:ea typeface="Lobster"/>
              <a:cs typeface="Lobster"/>
              <a:sym typeface="Lobster"/>
            </a:endParaRPr>
          </a:p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700" b="1">
                <a:highlight>
                  <a:srgbClr val="F3F3F3"/>
                </a:highlight>
                <a:latin typeface="Lobster"/>
                <a:ea typeface="Lobster"/>
                <a:cs typeface="Lobster"/>
                <a:sym typeface="Lobster"/>
              </a:rPr>
              <a:t> -Anna Frank- </a:t>
            </a:r>
            <a:r>
              <a:rPr lang="it" sz="4400" b="1">
                <a:highlight>
                  <a:srgbClr val="F3F3F3"/>
                </a:highlight>
                <a:latin typeface="Lobster"/>
                <a:ea typeface="Lobster"/>
                <a:cs typeface="Lobster"/>
                <a:sym typeface="Lobster"/>
              </a:rPr>
              <a:t>       </a:t>
            </a:r>
            <a:endParaRPr sz="4400" b="1">
              <a:highlight>
                <a:srgbClr val="F3F3F3"/>
              </a:highlight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p26"/>
          <p:cNvSpPr txBox="1"/>
          <p:nvPr/>
        </p:nvSpPr>
        <p:spPr>
          <a:xfrm>
            <a:off x="446175" y="173525"/>
            <a:ext cx="7138800" cy="69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300" b="1">
                <a:solidFill>
                  <a:srgbClr val="F3F3F3"/>
                </a:solidFill>
              </a:rPr>
              <a:t>BIBLIOGRAFIA:</a:t>
            </a:r>
            <a:endParaRPr sz="3300" b="1">
              <a:solidFill>
                <a:srgbClr val="F3F3F3"/>
              </a:solidFill>
            </a:endParaRPr>
          </a:p>
        </p:txBody>
      </p:sp>
      <p:sp>
        <p:nvSpPr>
          <p:cNvPr id="149" name="Google Shape;149;p26"/>
          <p:cNvSpPr txBox="1"/>
          <p:nvPr/>
        </p:nvSpPr>
        <p:spPr>
          <a:xfrm>
            <a:off x="347025" y="680325"/>
            <a:ext cx="7138800" cy="323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Font typeface="Proxima Nova"/>
              <a:buChar char="●"/>
            </a:pPr>
            <a:r>
              <a:rPr lang="it" sz="1800" u="sng" dirty="0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3"/>
              </a:rPr>
              <a:t>https://st.ilsole24ore.com/art/notizie/2013-03-04/olocausto-vittime-prigionieri-nazisti-115313.shtml?uuid=AbujEPaH</a:t>
            </a:r>
            <a:endParaRPr sz="1800" dirty="0">
              <a:solidFill>
                <a:srgbClr val="EFEFE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Font typeface="Proxima Nova"/>
              <a:buChar char="●"/>
            </a:pPr>
            <a:r>
              <a:rPr lang="it" sz="1800" u="sng" dirty="0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4"/>
              </a:rPr>
              <a:t>https://www.rainews.it/dl/rainews/media/Ritorno-ad-Auschwitz-75-anni-dopo-le-foto-inquietanti-e-dolorose-dentro-il-campo-di-sterminio-46d1a16f-cc00-423d-9169-c16361cd6376.html#foto-1</a:t>
            </a:r>
            <a:endParaRPr sz="1800" dirty="0">
              <a:solidFill>
                <a:srgbClr val="EFEFE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Font typeface="Proxima Nova"/>
              <a:buChar char="●"/>
            </a:pPr>
            <a:r>
              <a:rPr lang="it" sz="1800" u="sng" dirty="0">
                <a:solidFill>
                  <a:schemeClr val="hlink"/>
                </a:solidFill>
                <a:latin typeface="Proxima Nova"/>
                <a:ea typeface="Proxima Nova"/>
                <a:cs typeface="Proxima Nova"/>
                <a:sym typeface="Proxima Nova"/>
                <a:hlinkClick r:id="rId5"/>
              </a:rPr>
              <a:t>https://www.studenti.it/giornata-della-memoria-2020-liliana-segre-milano.html</a:t>
            </a:r>
            <a:endParaRPr sz="1800" dirty="0">
              <a:solidFill>
                <a:srgbClr val="EFEFE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Font typeface="Proxima Nova"/>
              <a:buChar char="●"/>
            </a:pPr>
            <a:r>
              <a:rPr lang="it" sz="1800" dirty="0">
                <a:solidFill>
                  <a:srgbClr val="EFEFEF"/>
                </a:solidFill>
                <a:latin typeface="Proxima Nova"/>
                <a:ea typeface="Proxima Nova"/>
                <a:cs typeface="Proxima Nova"/>
                <a:sym typeface="Proxima Nova"/>
              </a:rPr>
              <a:t>WIKIPEDIA </a:t>
            </a:r>
            <a:endParaRPr sz="1800" dirty="0">
              <a:solidFill>
                <a:srgbClr val="EFEFE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Font typeface="Proxima Nova"/>
              <a:buChar char="●"/>
            </a:pPr>
            <a:r>
              <a:rPr lang="it" sz="1800" dirty="0">
                <a:solidFill>
                  <a:srgbClr val="EFEFEF"/>
                </a:solidFill>
                <a:latin typeface="Proxima Nova"/>
                <a:ea typeface="Proxima Nova"/>
                <a:cs typeface="Proxima Nova"/>
                <a:sym typeface="Proxima Nova"/>
              </a:rPr>
              <a:t>YOUTUBE</a:t>
            </a:r>
            <a:endParaRPr sz="1800" dirty="0">
              <a:solidFill>
                <a:srgbClr val="EFEFE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rgbClr val="EFEFEF"/>
              </a:buClr>
              <a:buSzPts val="1800"/>
              <a:buFont typeface="Proxima Nova"/>
              <a:buChar char="●"/>
            </a:pPr>
            <a:r>
              <a:rPr lang="it" sz="1800">
                <a:solidFill>
                  <a:srgbClr val="EFEFEF"/>
                </a:solidFill>
                <a:latin typeface="Proxima Nova"/>
                <a:ea typeface="Proxima Nova"/>
                <a:cs typeface="Proxima Nova"/>
                <a:sym typeface="Proxima Nova"/>
              </a:rPr>
              <a:t>I</a:t>
            </a:r>
            <a:r>
              <a:rPr lang="it" sz="1800" smtClean="0">
                <a:solidFill>
                  <a:srgbClr val="EFEFEF"/>
                </a:solidFill>
                <a:latin typeface="Proxima Nova"/>
                <a:ea typeface="Proxima Nova"/>
                <a:cs typeface="Proxima Nova"/>
                <a:sym typeface="Proxima Nova"/>
              </a:rPr>
              <a:t>mmagini da Google </a:t>
            </a:r>
            <a:r>
              <a:rPr lang="it" sz="1800">
                <a:solidFill>
                  <a:srgbClr val="EFEFEF"/>
                </a:solidFill>
                <a:latin typeface="Proxima Nova"/>
                <a:ea typeface="Proxima Nova"/>
                <a:cs typeface="Proxima Nova"/>
                <a:sym typeface="Proxima Nova"/>
              </a:rPr>
              <a:t>e Pinterest</a:t>
            </a:r>
            <a:endParaRPr sz="1800" dirty="0">
              <a:solidFill>
                <a:srgbClr val="EFEFE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EFEFEF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0" name="Google Shape;150;p26"/>
          <p:cNvSpPr txBox="1"/>
          <p:nvPr/>
        </p:nvSpPr>
        <p:spPr>
          <a:xfrm>
            <a:off x="1338600" y="3817375"/>
            <a:ext cx="7138800" cy="86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 b="1">
                <a:solidFill>
                  <a:srgbClr val="EFEFEF"/>
                </a:solidFill>
                <a:latin typeface="Proxima Nova"/>
                <a:ea typeface="Proxima Nova"/>
                <a:cs typeface="Proxima Nova"/>
                <a:sym typeface="Proxima Nova"/>
              </a:rPr>
              <a:t>                   LAVORO SVOLTO DA:</a:t>
            </a:r>
            <a:endParaRPr sz="2200" b="1">
              <a:solidFill>
                <a:srgbClr val="EFEFEF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200">
                <a:solidFill>
                  <a:srgbClr val="EFEFEF"/>
                </a:solidFill>
                <a:latin typeface="Lobster"/>
                <a:ea typeface="Lobster"/>
                <a:cs typeface="Lobster"/>
                <a:sym typeface="Lobster"/>
              </a:rPr>
              <a:t>Pettinari Giada, Stetco Claudia, Narciso Chiara.</a:t>
            </a:r>
            <a:endParaRPr sz="2200">
              <a:solidFill>
                <a:srgbClr val="EFEFEF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4"/>
          <p:cNvSpPr txBox="1">
            <a:spLocks noGrp="1"/>
          </p:cNvSpPr>
          <p:nvPr>
            <p:ph type="title"/>
          </p:nvPr>
        </p:nvSpPr>
        <p:spPr>
          <a:xfrm>
            <a:off x="375650" y="110400"/>
            <a:ext cx="59862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/>
              <a:t>    </a:t>
            </a:r>
            <a:r>
              <a:rPr lang="it">
                <a:solidFill>
                  <a:srgbClr val="FF0000"/>
                </a:solidFill>
              </a:rPr>
              <a:t>  </a:t>
            </a:r>
            <a:r>
              <a:rPr lang="it" b="1">
                <a:solidFill>
                  <a:srgbClr val="FF0000"/>
                </a:solidFill>
                <a:latin typeface="Comic Sans MS"/>
                <a:ea typeface="Comic Sans MS"/>
                <a:cs typeface="Comic Sans MS"/>
                <a:sym typeface="Comic Sans MS"/>
              </a:rPr>
              <a:t>PERCHÉ IL 27 GENNAIO ? </a:t>
            </a:r>
            <a:endParaRPr>
              <a:solidFill>
                <a:srgbClr val="FF0000"/>
              </a:solidFill>
              <a:latin typeface="Comic Sans MS"/>
              <a:ea typeface="Comic Sans MS"/>
              <a:cs typeface="Comic Sans MS"/>
              <a:sym typeface="Comic Sans MS"/>
            </a:endParaRPr>
          </a:p>
        </p:txBody>
      </p:sp>
      <p:sp>
        <p:nvSpPr>
          <p:cNvPr id="68" name="Google Shape;68;p14"/>
          <p:cNvSpPr txBox="1">
            <a:spLocks noGrp="1"/>
          </p:cNvSpPr>
          <p:nvPr>
            <p:ph type="body" idx="1"/>
          </p:nvPr>
        </p:nvSpPr>
        <p:spPr>
          <a:xfrm>
            <a:off x="3761675" y="322250"/>
            <a:ext cx="5211600" cy="337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SzPts val="605"/>
              <a:buNone/>
            </a:pPr>
            <a:r>
              <a:rPr lang="it" sz="908" dirty="0">
                <a:solidFill>
                  <a:srgbClr val="000000"/>
                </a:solidFill>
                <a:highlight>
                  <a:srgbClr val="FFFFFF"/>
                </a:highlight>
                <a:latin typeface="Trebuchet MS"/>
                <a:ea typeface="Trebuchet MS"/>
                <a:cs typeface="Trebuchet MS"/>
                <a:sym typeface="Trebuchet MS"/>
              </a:rPr>
              <a:t> </a:t>
            </a:r>
            <a:endParaRPr sz="908" dirty="0">
              <a:solidFill>
                <a:srgbClr val="000000"/>
              </a:solidFill>
              <a:highlight>
                <a:srgbClr val="FFFFFF"/>
              </a:highlight>
              <a:latin typeface="Trebuchet MS"/>
              <a:ea typeface="Trebuchet MS"/>
              <a:cs typeface="Trebuchet MS"/>
              <a:sym typeface="Trebuchet MS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SzPts val="605"/>
              <a:buNone/>
            </a:pPr>
            <a:r>
              <a:rPr lang="it" sz="1429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Dal 2000, con una legge, la Repubblica italiana riconosce il giorno 27 gennaio come “Giorno della </a:t>
            </a:r>
            <a:r>
              <a:rPr lang="it" sz="1429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Memoria</a:t>
            </a:r>
            <a:r>
              <a:rPr lang="it" sz="1429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”.         </a:t>
            </a:r>
            <a:endParaRPr sz="1429" b="1" dirty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0"/>
              </a:spcAft>
              <a:buSzPts val="605"/>
              <a:buNone/>
            </a:pPr>
            <a:r>
              <a:rPr lang="it" sz="1429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Al fine di ricordare la Shoah (sterminio del popolo ebraico</a:t>
            </a:r>
            <a:r>
              <a:rPr lang="it" sz="1429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), le </a:t>
            </a:r>
            <a:r>
              <a:rPr lang="it" sz="1429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leggi razziali</a:t>
            </a:r>
            <a:r>
              <a:rPr lang="it" sz="1429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la </a:t>
            </a:r>
            <a:r>
              <a:rPr lang="it" sz="1429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persecuzione italiana dei cittadini ebrei</a:t>
            </a:r>
            <a:r>
              <a:rPr lang="it" sz="1429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, gli </a:t>
            </a:r>
            <a:r>
              <a:rPr lang="it" sz="1429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italiani che hanno subito la deportazione, la prigionia, la morte, nonché coloro che, anche in campi e schieramenti diversi, si sono opposti al progetto di </a:t>
            </a:r>
            <a:r>
              <a:rPr lang="it" sz="1429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sterminio e </a:t>
            </a:r>
            <a:r>
              <a:rPr lang="it" sz="1429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 rischio della propria </a:t>
            </a:r>
            <a:r>
              <a:rPr lang="it" sz="1429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vita ne </a:t>
            </a:r>
            <a:r>
              <a:rPr lang="it" sz="1429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hanno salvato </a:t>
            </a:r>
            <a:r>
              <a:rPr lang="it" sz="1429" b="1" dirty="0" smtClean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altre </a:t>
            </a:r>
            <a:r>
              <a:rPr lang="it" sz="1429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Arial"/>
                <a:cs typeface="Arial"/>
                <a:sym typeface="Arial"/>
              </a:rPr>
              <a:t>e protetto i perseguitati.</a:t>
            </a:r>
            <a:endParaRPr sz="1429" b="1" dirty="0">
              <a:solidFill>
                <a:srgbClr val="000000"/>
              </a:solidFill>
              <a:highlight>
                <a:srgbClr val="FFFFFF"/>
              </a:highlight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600"/>
              </a:spcBef>
              <a:spcAft>
                <a:spcPts val="1600"/>
              </a:spcAft>
              <a:buSzPts val="605"/>
              <a:buNone/>
            </a:pPr>
            <a:endParaRPr sz="1310" dirty="0">
              <a:latin typeface="Trebuchet MS"/>
              <a:ea typeface="Trebuchet MS"/>
              <a:cs typeface="Trebuchet MS"/>
              <a:sym typeface="Trebuchet MS"/>
            </a:endParaRPr>
          </a:p>
        </p:txBody>
      </p:sp>
      <p:pic>
        <p:nvPicPr>
          <p:cNvPr id="69" name="Google Shape;69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856625"/>
            <a:ext cx="3553699" cy="195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2813725"/>
            <a:ext cx="3436125" cy="2329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36125" y="3333975"/>
            <a:ext cx="5707875" cy="1809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5"/>
          <p:cNvSpPr txBox="1">
            <a:spLocks noGrp="1"/>
          </p:cNvSpPr>
          <p:nvPr>
            <p:ph type="title" idx="4294967295"/>
          </p:nvPr>
        </p:nvSpPr>
        <p:spPr>
          <a:xfrm>
            <a:off x="832250" y="420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b="1">
                <a:solidFill>
                  <a:srgbClr val="FF0000"/>
                </a:solidFill>
              </a:rPr>
              <a:t>QUANDO TUTTO EBBE INIZIO...</a:t>
            </a:r>
            <a:endParaRPr b="1">
              <a:solidFill>
                <a:srgbClr val="FF0000"/>
              </a:solidFill>
            </a:endParaRPr>
          </a:p>
        </p:txBody>
      </p:sp>
      <p:sp>
        <p:nvSpPr>
          <p:cNvPr id="77" name="Google Shape;77;p15"/>
          <p:cNvSpPr txBox="1">
            <a:spLocks noGrp="1"/>
          </p:cNvSpPr>
          <p:nvPr>
            <p:ph type="body" idx="4294967295"/>
          </p:nvPr>
        </p:nvSpPr>
        <p:spPr>
          <a:xfrm>
            <a:off x="534800" y="1115300"/>
            <a:ext cx="8280427" cy="107309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it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Il termine Shoah è voluto dagli </a:t>
            </a:r>
            <a:r>
              <a:rPr lang="it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ebrei </a:t>
            </a:r>
            <a:r>
              <a:rPr lang="it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 quali, attualmente, rifiutano la  parola </a:t>
            </a:r>
            <a:r>
              <a:rPr lang="it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Olocausto </a:t>
            </a:r>
            <a:r>
              <a:rPr lang="it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in quanto questo indica un sacrificio propiziatorio. Questo periodo iniziò </a:t>
            </a:r>
            <a:r>
              <a:rPr lang="it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nel</a:t>
            </a:r>
            <a:r>
              <a:rPr lang="it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1933, quando Hitler divenne Cancelliere della Germania, </a:t>
            </a:r>
            <a:r>
              <a:rPr lang="it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e si concluse, nel</a:t>
            </a:r>
            <a:r>
              <a:rPr lang="it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it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1945, </a:t>
            </a:r>
            <a:r>
              <a:rPr lang="it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con la </a:t>
            </a:r>
            <a:r>
              <a:rPr lang="it" b="1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fine della </a:t>
            </a:r>
            <a:r>
              <a:rPr lang="it" b="1" dirty="0" smtClean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Seconda Guerra Mondiale.</a:t>
            </a:r>
            <a:endParaRPr sz="2500" dirty="0"/>
          </a:p>
        </p:txBody>
      </p:sp>
      <p:pic>
        <p:nvPicPr>
          <p:cNvPr id="78" name="Google Shape;78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63057" y="2578812"/>
            <a:ext cx="4643919" cy="207538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6"/>
          <p:cNvSpPr txBox="1">
            <a:spLocks noGrp="1"/>
          </p:cNvSpPr>
          <p:nvPr>
            <p:ph type="title"/>
          </p:nvPr>
        </p:nvSpPr>
        <p:spPr>
          <a:xfrm>
            <a:off x="311700" y="25910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300" b="1" dirty="0" smtClean="0">
                <a:solidFill>
                  <a:srgbClr val="FF0000"/>
                </a:solidFill>
                <a:latin typeface="Lobster"/>
                <a:ea typeface="Lobster"/>
                <a:cs typeface="Lobster"/>
                <a:sym typeface="Lobster"/>
              </a:rPr>
              <a:t>SHOAH = CATASTROFE</a:t>
            </a:r>
            <a:endParaRPr sz="4300" b="1" dirty="0">
              <a:solidFill>
                <a:srgbClr val="FF0000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  <p:sp>
        <p:nvSpPr>
          <p:cNvPr id="84" name="Google Shape;84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600"/>
              </a:spcAft>
              <a:buNone/>
            </a:pPr>
            <a:r>
              <a:rPr lang="it" sz="2400" b="1" dirty="0">
                <a:solidFill>
                  <a:srgbClr val="000000"/>
                </a:solidFill>
                <a:highlight>
                  <a:srgbClr val="F3F3F3"/>
                </a:highlight>
              </a:rPr>
              <a:t>Insieme di vicende che determinarono la deportazione</a:t>
            </a:r>
            <a:r>
              <a:rPr lang="it" sz="2400" b="1" dirty="0" smtClean="0">
                <a:solidFill>
                  <a:srgbClr val="000000"/>
                </a:solidFill>
                <a:highlight>
                  <a:srgbClr val="F3F3F3"/>
                </a:highlight>
              </a:rPr>
              <a:t>, il </a:t>
            </a:r>
            <a:r>
              <a:rPr lang="it" sz="2400" b="1" dirty="0">
                <a:solidFill>
                  <a:srgbClr val="000000"/>
                </a:solidFill>
                <a:highlight>
                  <a:srgbClr val="F3F3F3"/>
                </a:highlight>
              </a:rPr>
              <a:t>concentramento e lo sterminio della popolazione ebraica.</a:t>
            </a:r>
            <a:endParaRPr sz="2400" b="1" dirty="0">
              <a:solidFill>
                <a:srgbClr val="000000"/>
              </a:solidFill>
              <a:highlight>
                <a:srgbClr val="F3F3F3"/>
              </a:highlight>
            </a:endParaRPr>
          </a:p>
        </p:txBody>
      </p:sp>
      <p:sp>
        <p:nvSpPr>
          <p:cNvPr id="85" name="Google Shape;85;p16"/>
          <p:cNvSpPr txBox="1"/>
          <p:nvPr/>
        </p:nvSpPr>
        <p:spPr>
          <a:xfrm>
            <a:off x="3048925" y="2962150"/>
            <a:ext cx="7138800" cy="83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6" name="Google Shape;86;p16"/>
          <p:cNvSpPr txBox="1"/>
          <p:nvPr/>
        </p:nvSpPr>
        <p:spPr>
          <a:xfrm>
            <a:off x="582500" y="2317675"/>
            <a:ext cx="7138800" cy="141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Proxima Nova"/>
              <a:buChar char="●"/>
            </a:pPr>
            <a:r>
              <a:rPr lang="it" sz="2100" b="1">
                <a:highlight>
                  <a:srgbClr val="EFEFEF"/>
                </a:highlight>
                <a:latin typeface="Proxima Nova"/>
                <a:ea typeface="Proxima Nova"/>
                <a:cs typeface="Proxima Nova"/>
                <a:sym typeface="Proxima Nova"/>
              </a:rPr>
              <a:t>CAUSÒ CIRCA 15 MILIONI DI VITTIME</a:t>
            </a:r>
            <a:endParaRPr sz="2100" b="1">
              <a:highlight>
                <a:srgbClr val="EFEFE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marL="457200" lvl="0" indent="-361950" algn="l" rtl="0">
              <a:spcBef>
                <a:spcPts val="0"/>
              </a:spcBef>
              <a:spcAft>
                <a:spcPts val="0"/>
              </a:spcAft>
              <a:buSzPts val="2100"/>
              <a:buFont typeface="Proxima Nova"/>
              <a:buChar char="●"/>
            </a:pPr>
            <a:r>
              <a:rPr lang="it" sz="2100" b="1">
                <a:highlight>
                  <a:srgbClr val="EFEFEF"/>
                </a:highlight>
                <a:latin typeface="Proxima Nova"/>
                <a:ea typeface="Proxima Nova"/>
                <a:cs typeface="Proxima Nova"/>
                <a:sym typeface="Proxima Nova"/>
              </a:rPr>
              <a:t>NEI CAMPI DI STERMINIO NAZISTI PERSERO LA VITA  OLTRE 6 MILIONI DI EBREI</a:t>
            </a:r>
            <a:endParaRPr sz="2100" b="1">
              <a:highlight>
                <a:srgbClr val="EFEFEF"/>
              </a:highlight>
              <a:latin typeface="Proxima Nova"/>
              <a:ea typeface="Proxima Nova"/>
              <a:cs typeface="Proxima Nova"/>
              <a:sym typeface="Proxima Nova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700"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7"/>
          <p:cNvSpPr txBox="1">
            <a:spLocks noGrp="1"/>
          </p:cNvSpPr>
          <p:nvPr>
            <p:ph type="title"/>
          </p:nvPr>
        </p:nvSpPr>
        <p:spPr>
          <a:xfrm>
            <a:off x="472800" y="8276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200" b="1">
                <a:solidFill>
                  <a:srgbClr val="FF0000"/>
                </a:solidFill>
                <a:highlight>
                  <a:srgbClr val="F3F3F3"/>
                </a:highlight>
              </a:rPr>
              <a:t>I CAMPI DI CONCENTRAMENTO</a:t>
            </a:r>
            <a:r>
              <a:rPr lang="it" sz="3200">
                <a:solidFill>
                  <a:srgbClr val="FF0000"/>
                </a:solidFill>
                <a:highlight>
                  <a:srgbClr val="F3F3F3"/>
                </a:highlight>
              </a:rPr>
              <a:t> </a:t>
            </a:r>
            <a:endParaRPr sz="3200">
              <a:solidFill>
                <a:srgbClr val="FF0000"/>
              </a:solidFill>
              <a:highlight>
                <a:srgbClr val="F3F3F3"/>
              </a:highlight>
            </a:endParaRPr>
          </a:p>
        </p:txBody>
      </p:sp>
      <p:sp>
        <p:nvSpPr>
          <p:cNvPr id="92" name="Google Shape;92;p17"/>
          <p:cNvSpPr txBox="1">
            <a:spLocks noGrp="1"/>
          </p:cNvSpPr>
          <p:nvPr>
            <p:ph type="body" idx="1"/>
          </p:nvPr>
        </p:nvSpPr>
        <p:spPr>
          <a:xfrm>
            <a:off x="311700" y="183412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>
              <a:spcAft>
                <a:spcPts val="1600"/>
              </a:spcAft>
              <a:buNone/>
            </a:pPr>
            <a:r>
              <a:rPr lang="it" sz="2100" b="1" dirty="0" smtClean="0">
                <a:solidFill>
                  <a:srgbClr val="000000"/>
                </a:solidFill>
                <a:highlight>
                  <a:srgbClr val="EFEFEF"/>
                </a:highlight>
              </a:rPr>
              <a:t>Nei lager </a:t>
            </a:r>
            <a:r>
              <a:rPr lang="it" sz="2100" b="1" dirty="0">
                <a:solidFill>
                  <a:srgbClr val="000000"/>
                </a:solidFill>
                <a:highlight>
                  <a:srgbClr val="EFEFEF"/>
                </a:highlight>
              </a:rPr>
              <a:t>le condizioni di vita erano pessime</a:t>
            </a:r>
            <a:r>
              <a:rPr lang="it" sz="2100" b="1" dirty="0" smtClean="0">
                <a:solidFill>
                  <a:srgbClr val="000000"/>
                </a:solidFill>
                <a:highlight>
                  <a:srgbClr val="EFEFEF"/>
                </a:highlight>
              </a:rPr>
              <a:t>. </a:t>
            </a:r>
            <a:r>
              <a:rPr lang="it" sz="2100" b="1" dirty="0">
                <a:solidFill>
                  <a:srgbClr val="000000"/>
                </a:solidFill>
                <a:highlight>
                  <a:srgbClr val="EFEFEF"/>
                </a:highlight>
              </a:rPr>
              <a:t>Gli ebrei, senza alcuna distinzione di sesso ed </a:t>
            </a:r>
            <a:r>
              <a:rPr lang="it" sz="2100" b="1" dirty="0" smtClean="0">
                <a:solidFill>
                  <a:srgbClr val="000000"/>
                </a:solidFill>
                <a:highlight>
                  <a:srgbClr val="EFEFEF"/>
                </a:highlight>
              </a:rPr>
              <a:t>età, </a:t>
            </a:r>
            <a:r>
              <a:rPr lang="it" sz="2100" b="1" dirty="0">
                <a:solidFill>
                  <a:srgbClr val="000000"/>
                </a:solidFill>
                <a:highlight>
                  <a:srgbClr val="EFEFEF"/>
                </a:highlight>
              </a:rPr>
              <a:t>venivano </a:t>
            </a:r>
            <a:r>
              <a:rPr lang="it" sz="2100" b="1" dirty="0" smtClean="0">
                <a:solidFill>
                  <a:srgbClr val="000000"/>
                </a:solidFill>
                <a:highlight>
                  <a:srgbClr val="EFEFEF"/>
                </a:highlight>
              </a:rPr>
              <a:t>fucilati </a:t>
            </a:r>
            <a:r>
              <a:rPr lang="it" sz="2100" b="1" dirty="0" smtClean="0">
                <a:solidFill>
                  <a:srgbClr val="000000"/>
                </a:solidFill>
                <a:highlight>
                  <a:srgbClr val="EFEFEF"/>
                </a:highlight>
              </a:rPr>
              <a:t>oppure portati </a:t>
            </a:r>
            <a:r>
              <a:rPr lang="it" sz="2100" b="1" dirty="0">
                <a:solidFill>
                  <a:srgbClr val="000000"/>
                </a:solidFill>
                <a:highlight>
                  <a:srgbClr val="EFEFEF"/>
                </a:highlight>
              </a:rPr>
              <a:t>nelle camere a gas </a:t>
            </a:r>
            <a:r>
              <a:rPr lang="it" sz="2100" b="1" dirty="0" smtClean="0">
                <a:solidFill>
                  <a:srgbClr val="000000"/>
                </a:solidFill>
                <a:highlight>
                  <a:srgbClr val="EFEFEF"/>
                </a:highlight>
              </a:rPr>
              <a:t>per poi essere messi </a:t>
            </a:r>
            <a:r>
              <a:rPr lang="it" sz="2100" b="1" dirty="0">
                <a:solidFill>
                  <a:srgbClr val="000000"/>
                </a:solidFill>
                <a:highlight>
                  <a:srgbClr val="EFEFEF"/>
                </a:highlight>
              </a:rPr>
              <a:t>nei forni </a:t>
            </a:r>
            <a:r>
              <a:rPr lang="it" sz="2100" b="1" dirty="0" smtClean="0">
                <a:solidFill>
                  <a:srgbClr val="000000"/>
                </a:solidFill>
                <a:highlight>
                  <a:srgbClr val="EFEFEF"/>
                </a:highlight>
              </a:rPr>
              <a:t>crematori.</a:t>
            </a:r>
            <a:endParaRPr sz="2100" b="1" dirty="0">
              <a:solidFill>
                <a:srgbClr val="000000"/>
              </a:solidFill>
              <a:highlight>
                <a:srgbClr val="EFEFEF"/>
              </a:highlight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4500" y="152600"/>
            <a:ext cx="4215322" cy="3289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8" name="Google Shape;98;p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404200" y="1685575"/>
            <a:ext cx="4632600" cy="319765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18"/>
          <p:cNvSpPr txBox="1"/>
          <p:nvPr/>
        </p:nvSpPr>
        <p:spPr>
          <a:xfrm>
            <a:off x="4696250" y="483500"/>
            <a:ext cx="40485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2500" b="1" i="1">
                <a:solidFill>
                  <a:srgbClr val="FF0000"/>
                </a:solidFill>
                <a:latin typeface="Pacifico"/>
                <a:ea typeface="Pacifico"/>
                <a:cs typeface="Pacifico"/>
                <a:sym typeface="Pacifico"/>
              </a:rPr>
              <a:t>EBREI COSTRETTI AI LAVORI FORZATI</a:t>
            </a:r>
            <a:endParaRPr sz="2500" b="1" i="1" u="sng">
              <a:solidFill>
                <a:srgbClr val="FF00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9850" y="774675"/>
            <a:ext cx="3631425" cy="3922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 rotWithShape="1">
          <a:blip r:embed="rId5">
            <a:alphaModFix/>
          </a:blip>
          <a:srcRect t="7659" b="4805"/>
          <a:stretch/>
        </p:blipFill>
        <p:spPr>
          <a:xfrm>
            <a:off x="4262175" y="247900"/>
            <a:ext cx="4495574" cy="3172850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842850" y="74350"/>
            <a:ext cx="7138800" cy="677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200" b="1">
                <a:solidFill>
                  <a:srgbClr val="FF0000"/>
                </a:solidFill>
                <a:latin typeface="Lobster"/>
                <a:ea typeface="Lobster"/>
                <a:cs typeface="Lobster"/>
                <a:sym typeface="Lobster"/>
              </a:rPr>
              <a:t>UCCISIONE...</a:t>
            </a:r>
            <a:endParaRPr sz="3300" b="1">
              <a:solidFill>
                <a:srgbClr val="FF0000"/>
              </a:solidFill>
              <a:latin typeface="Lobster"/>
              <a:ea typeface="Lobster"/>
              <a:cs typeface="Lobster"/>
              <a:sym typeface="Lobster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0"/>
          <p:cNvPicPr preferRelativeResize="0"/>
          <p:nvPr/>
        </p:nvPicPr>
        <p:blipFill rotWithShape="1">
          <a:blip r:embed="rId4">
            <a:alphaModFix/>
          </a:blip>
          <a:srcRect t="3220" b="5812"/>
          <a:stretch/>
        </p:blipFill>
        <p:spPr>
          <a:xfrm>
            <a:off x="4437050" y="210700"/>
            <a:ext cx="4486626" cy="30984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37525" y="2094575"/>
            <a:ext cx="4299525" cy="2889975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0"/>
          <p:cNvSpPr txBox="1"/>
          <p:nvPr/>
        </p:nvSpPr>
        <p:spPr>
          <a:xfrm>
            <a:off x="2416825" y="1896275"/>
            <a:ext cx="111600" cy="1462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14" name="Google Shape;114;p20"/>
          <p:cNvSpPr txBox="1"/>
          <p:nvPr/>
        </p:nvSpPr>
        <p:spPr>
          <a:xfrm>
            <a:off x="805650" y="508175"/>
            <a:ext cx="7138800" cy="84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4300" b="1" dirty="0" smtClean="0">
                <a:solidFill>
                  <a:srgbClr val="FF0000"/>
                </a:solidFill>
                <a:latin typeface="Lobster"/>
                <a:ea typeface="Lobster"/>
                <a:cs typeface="Lobster"/>
                <a:sym typeface="Lobster"/>
              </a:rPr>
              <a:t>… e</a:t>
            </a:r>
            <a:r>
              <a:rPr lang="it" sz="4300" b="1" dirty="0" smtClean="0">
                <a:solidFill>
                  <a:srgbClr val="FF0000"/>
                </a:solidFill>
                <a:latin typeface="Lobster"/>
                <a:ea typeface="Lobster"/>
                <a:cs typeface="Lobster"/>
                <a:sym typeface="Lobster"/>
              </a:rPr>
              <a:t> </a:t>
            </a:r>
            <a:r>
              <a:rPr lang="it" sz="4300" b="1" dirty="0">
                <a:solidFill>
                  <a:srgbClr val="FF0000"/>
                </a:solidFill>
                <a:latin typeface="Lobster"/>
                <a:ea typeface="Lobster"/>
                <a:cs typeface="Lobster"/>
                <a:sym typeface="Lobster"/>
              </a:rPr>
              <a:t>crudeltà</a:t>
            </a:r>
            <a:r>
              <a:rPr lang="it" sz="3900" b="1" dirty="0">
                <a:solidFill>
                  <a:srgbClr val="FF0000"/>
                </a:solidFill>
                <a:latin typeface="Pacifico"/>
                <a:ea typeface="Pacifico"/>
                <a:cs typeface="Pacifico"/>
                <a:sym typeface="Pacifico"/>
              </a:rPr>
              <a:t> </a:t>
            </a:r>
            <a:endParaRPr sz="3900" b="1" dirty="0">
              <a:solidFill>
                <a:srgbClr val="FF0000"/>
              </a:solidFill>
              <a:latin typeface="Pacifico"/>
              <a:ea typeface="Pacifico"/>
              <a:cs typeface="Pacifico"/>
              <a:sym typeface="Pacific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Google Shape;11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756400" y="374300"/>
            <a:ext cx="6205135" cy="43949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1"/>
          <p:cNvSpPr txBox="1"/>
          <p:nvPr/>
        </p:nvSpPr>
        <p:spPr>
          <a:xfrm>
            <a:off x="3879325" y="2701875"/>
            <a:ext cx="13137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21" name="Google Shape;121;p21"/>
          <p:cNvSpPr txBox="1"/>
          <p:nvPr/>
        </p:nvSpPr>
        <p:spPr>
          <a:xfrm>
            <a:off x="82200" y="1485975"/>
            <a:ext cx="2674200" cy="1616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100" b="1">
                <a:latin typeface="Comic Sans MS"/>
                <a:ea typeface="Comic Sans MS"/>
                <a:cs typeface="Comic Sans MS"/>
                <a:sym typeface="Comic Sans MS"/>
              </a:rPr>
              <a:t>PRINCIPALI </a:t>
            </a:r>
            <a:endParaRPr sz="31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100" b="1">
                <a:latin typeface="Comic Sans MS"/>
                <a:ea typeface="Comic Sans MS"/>
                <a:cs typeface="Comic Sans MS"/>
                <a:sym typeface="Comic Sans MS"/>
              </a:rPr>
              <a:t>LAGER </a:t>
            </a:r>
            <a:endParaRPr sz="3100" b="1">
              <a:latin typeface="Comic Sans MS"/>
              <a:ea typeface="Comic Sans MS"/>
              <a:cs typeface="Comic Sans MS"/>
              <a:sym typeface="Comic Sans MS"/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it" sz="3100" b="1">
                <a:latin typeface="Comic Sans MS"/>
                <a:ea typeface="Comic Sans MS"/>
                <a:cs typeface="Comic Sans MS"/>
                <a:sym typeface="Comic Sans MS"/>
              </a:rPr>
              <a:t>IN EUROPA</a:t>
            </a:r>
            <a:endParaRPr sz="3100" b="1">
              <a:latin typeface="Comic Sans MS"/>
              <a:ea typeface="Comic Sans MS"/>
              <a:cs typeface="Comic Sans MS"/>
              <a:sym typeface="Comic Sans M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pearmint">
  <a:themeElements>
    <a:clrScheme name="Spearmint">
      <a:dk1>
        <a:srgbClr val="202729"/>
      </a:dk1>
      <a:lt1>
        <a:srgbClr val="FFFFFF"/>
      </a:lt1>
      <a:dk2>
        <a:srgbClr val="4BA173"/>
      </a:dk2>
      <a:lt2>
        <a:srgbClr val="63D297"/>
      </a:lt2>
      <a:accent1>
        <a:srgbClr val="353744"/>
      </a:accent1>
      <a:accent2>
        <a:srgbClr val="424242"/>
      </a:accent2>
      <a:accent3>
        <a:srgbClr val="616161"/>
      </a:accent3>
      <a:accent4>
        <a:srgbClr val="999999"/>
      </a:accent4>
      <a:accent5>
        <a:srgbClr val="FF5252"/>
      </a:accent5>
      <a:accent6>
        <a:srgbClr val="FFF176"/>
      </a:accent6>
      <a:hlink>
        <a:srgbClr val="FF5252"/>
      </a:hlink>
      <a:folHlink>
        <a:srgbClr val="FF525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330</Words>
  <Application>Microsoft Office PowerPoint</Application>
  <PresentationFormat>Presentazione su schermo (16:9)</PresentationFormat>
  <Paragraphs>37</Paragraphs>
  <Slides>14</Slides>
  <Notes>14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14</vt:i4>
      </vt:variant>
    </vt:vector>
  </HeadingPairs>
  <TitlesOfParts>
    <vt:vector size="21" baseType="lpstr">
      <vt:lpstr>Proxima Nova</vt:lpstr>
      <vt:lpstr>Arial</vt:lpstr>
      <vt:lpstr>Trebuchet MS</vt:lpstr>
      <vt:lpstr>Comic Sans MS</vt:lpstr>
      <vt:lpstr>Pacifico</vt:lpstr>
      <vt:lpstr>Lobster</vt:lpstr>
      <vt:lpstr>Spearmint</vt:lpstr>
      <vt:lpstr>        27 gennaio        Giornata della Memoria</vt:lpstr>
      <vt:lpstr>      PERCHÉ IL 27 GENNAIO ? </vt:lpstr>
      <vt:lpstr>QUANDO TUTTO EBBE INIZIO...</vt:lpstr>
      <vt:lpstr>SHOAH = CATASTROFE</vt:lpstr>
      <vt:lpstr>I CAMPI DI CONCENTRAMENTO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27 gennaio        Giornata della Memoria</dc:title>
  <cp:lastModifiedBy>Marina Sacchelli</cp:lastModifiedBy>
  <cp:revision>2</cp:revision>
  <dcterms:modified xsi:type="dcterms:W3CDTF">2021-01-23T21:49:55Z</dcterms:modified>
</cp:coreProperties>
</file>