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5143500" cx="9144000"/>
  <p:notesSz cx="6858000" cy="9144000"/>
  <p:embeddedFontLst>
    <p:embeddedFont>
      <p:font typeface="Playfair Display"/>
      <p:regular r:id="rId11"/>
      <p:bold r:id="rId12"/>
      <p:italic r:id="rId13"/>
      <p:boldItalic r:id="rId14"/>
    </p:embeddedFont>
    <p:embeddedFont>
      <p:font typeface="Libre Baskerville"/>
      <p:regular r:id="rId15"/>
      <p:bold r:id="rId16"/>
      <p: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PlayfairDisplay-regular.fntdata"/><Relationship Id="rId10" Type="http://schemas.openxmlformats.org/officeDocument/2006/relationships/slide" Target="slides/slide6.xml"/><Relationship Id="rId13" Type="http://schemas.openxmlformats.org/officeDocument/2006/relationships/font" Target="fonts/PlayfairDisplay-italic.fntdata"/><Relationship Id="rId12" Type="http://schemas.openxmlformats.org/officeDocument/2006/relationships/font" Target="fonts/PlayfairDisplay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LibreBaskerville-regular.fntdata"/><Relationship Id="rId14" Type="http://schemas.openxmlformats.org/officeDocument/2006/relationships/font" Target="fonts/PlayfairDisplay-boldItalic.fntdata"/><Relationship Id="rId17" Type="http://schemas.openxmlformats.org/officeDocument/2006/relationships/font" Target="fonts/LibreBaskerville-italic.fntdata"/><Relationship Id="rId16" Type="http://schemas.openxmlformats.org/officeDocument/2006/relationships/font" Target="fonts/LibreBaskerville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b7b66a671f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b7b66a671f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b7b66a671f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b7b66a671f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b7b66a671f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b7b66a671f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afbc5cf3ba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afbc5cf3ba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afbc5cf3ba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afbc5cf3ba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6.png"/><Relationship Id="rId5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hyperlink" Target="https://it.wikipedia.org/wiki/Campo_di_concentramento_di_Auschwitz" TargetMode="External"/><Relationship Id="rId5" Type="http://schemas.openxmlformats.org/officeDocument/2006/relationships/image" Target="../media/image1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it.wikipedia.org/wiki/Belgio" TargetMode="External"/><Relationship Id="rId4" Type="http://schemas.openxmlformats.org/officeDocument/2006/relationships/hyperlink" Target="https://it.wikipedia.org/wiki/Gran_Bretagna" TargetMode="External"/><Relationship Id="rId5" Type="http://schemas.openxmlformats.org/officeDocument/2006/relationships/hyperlink" Target="https://it.wikipedia.org/wiki/XX_secolo" TargetMode="External"/><Relationship Id="rId6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FFFF"/>
            </a:gs>
            <a:gs pos="100000">
              <a:srgbClr val="EAD1DC"/>
            </a:gs>
          </a:gsLst>
          <a:lin ang="5400012" scaled="0"/>
        </a:gra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133050" y="714050"/>
            <a:ext cx="8520600" cy="1029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5100">
                <a:latin typeface="Playfair Display"/>
                <a:ea typeface="Playfair Display"/>
                <a:cs typeface="Playfair Display"/>
                <a:sym typeface="Playfair Display"/>
              </a:rPr>
              <a:t>Anita Lasker-Wallfisch</a:t>
            </a:r>
            <a:endParaRPr sz="5100"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04113" y="2143563"/>
            <a:ext cx="2143125" cy="214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55448" y="2485925"/>
            <a:ext cx="2004225" cy="1514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2400" y="2485913"/>
            <a:ext cx="2235150" cy="145840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3"/>
          <p:cNvSpPr txBox="1"/>
          <p:nvPr/>
        </p:nvSpPr>
        <p:spPr>
          <a:xfrm>
            <a:off x="57800" y="4686875"/>
            <a:ext cx="2379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Noemi Morlino 5B SSS</a:t>
            </a:r>
            <a:endParaRPr sz="1200">
              <a:solidFill>
                <a:schemeClr val="dk2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cxnSp>
        <p:nvCxnSpPr>
          <p:cNvPr id="59" name="Google Shape;59;p13"/>
          <p:cNvCxnSpPr/>
          <p:nvPr/>
        </p:nvCxnSpPr>
        <p:spPr>
          <a:xfrm>
            <a:off x="752250" y="1692575"/>
            <a:ext cx="7146300" cy="9300"/>
          </a:xfrm>
          <a:prstGeom prst="straightConnector1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FFFF"/>
            </a:gs>
            <a:gs pos="100000">
              <a:srgbClr val="EAD1DC"/>
            </a:gs>
          </a:gsLst>
          <a:lin ang="5400012" scaled="0"/>
        </a:gra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/>
          <p:nvPr>
            <p:ph type="ctrTitle"/>
          </p:nvPr>
        </p:nvSpPr>
        <p:spPr>
          <a:xfrm>
            <a:off x="103425" y="-47000"/>
            <a:ext cx="5350500" cy="620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ct val="42307"/>
              <a:buNone/>
            </a:pPr>
            <a:r>
              <a:rPr lang="it" sz="2340" u="sng">
                <a:solidFill>
                  <a:srgbClr val="351C75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ANITA LASKER-WALLFISCH: BIOGRAFIA</a:t>
            </a:r>
            <a:endParaRPr sz="2340" u="sng">
              <a:solidFill>
                <a:srgbClr val="351C75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pic>
        <p:nvPicPr>
          <p:cNvPr id="65" name="Google Shape;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0132" y="2571752"/>
            <a:ext cx="1712092" cy="240960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77875" y="310413"/>
            <a:ext cx="5390400" cy="240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it" sz="1200">
                <a:latin typeface="Libre Baskerville"/>
                <a:ea typeface="Libre Baskerville"/>
                <a:cs typeface="Libre Baskerville"/>
                <a:sym typeface="Libre Baskerville"/>
              </a:rPr>
              <a:t>Anita Lasker-Wallfisch è una violoncellista tedesca nata a Breslavia il </a:t>
            </a:r>
            <a:r>
              <a:rPr b="1" lang="it" sz="1200">
                <a:latin typeface="Libre Baskerville"/>
                <a:ea typeface="Libre Baskerville"/>
                <a:cs typeface="Libre Baskerville"/>
                <a:sym typeface="Libre Baskerville"/>
              </a:rPr>
              <a:t>17 luglio 1925</a:t>
            </a:r>
            <a:r>
              <a:rPr lang="it" sz="1200">
                <a:latin typeface="Libre Baskerville"/>
                <a:ea typeface="Libre Baskerville"/>
                <a:cs typeface="Libre Baskerville"/>
                <a:sym typeface="Libre Baskerville"/>
              </a:rPr>
              <a:t>, periodo in cui la città apparteneva alla Germania, ed è anche </a:t>
            </a:r>
            <a:r>
              <a:rPr lang="it" sz="120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una delle ultime sopravvissute dell'orchestra femminile di Auschwitz.</a:t>
            </a:r>
            <a:endParaRPr sz="1200">
              <a:solidFill>
                <a:schemeClr val="dk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indent="0" lvl="0" marL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it" sz="1200">
                <a:latin typeface="Libre Baskerville"/>
                <a:ea typeface="Libre Baskerville"/>
                <a:cs typeface="Libre Baskerville"/>
                <a:sym typeface="Libre Baskerville"/>
              </a:rPr>
              <a:t>H</a:t>
            </a:r>
            <a:r>
              <a:rPr lang="it" sz="1200">
                <a:latin typeface="Libre Baskerville"/>
                <a:ea typeface="Libre Baskerville"/>
                <a:cs typeface="Libre Baskerville"/>
                <a:sym typeface="Libre Baskerville"/>
              </a:rPr>
              <a:t>a iniziato a studiare musica</a:t>
            </a:r>
            <a:r>
              <a:rPr lang="it" sz="120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 sin da giovane grazie all’incoraggiamento da parte della sua famiglia, sua madre infatti era una nota violinista di talento mentre suo padre un avvocato di successo. </a:t>
            </a:r>
            <a:endParaRPr sz="1200"/>
          </a:p>
        </p:txBody>
      </p:sp>
      <p:sp>
        <p:nvSpPr>
          <p:cNvPr id="67" name="Google Shape;67;p14"/>
          <p:cNvSpPr txBox="1"/>
          <p:nvPr/>
        </p:nvSpPr>
        <p:spPr>
          <a:xfrm>
            <a:off x="2209750" y="2571750"/>
            <a:ext cx="5820600" cy="23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it" sz="1200">
                <a:latin typeface="Libre Baskerville"/>
                <a:ea typeface="Libre Baskerville"/>
                <a:cs typeface="Libre Baskerville"/>
                <a:sym typeface="Libre Baskerville"/>
              </a:rPr>
              <a:t>La famiglia Lasker, essendo di origine ebraico-tedesca, iniziò a subire discriminazioni a partire dal 1933 e nonostante la partecipazione al fronte durante la prima guerra mondiale e l’ottenimento della Croce di Ferro del padre, nel 1942 i genitori vennero deportati ed in seguito assassinati.  Anita e una delle due sorelle vennero costrette a lavorare in una cartiera mentre erano ospitate in un orfanotrofio da cui tentarono la fuga. Quest’ultima portò all’arresto e cinque mesi dopo determinò l’internamento di Anita, e successivamente anche di sua sorella, nel </a:t>
            </a:r>
            <a:r>
              <a:rPr lang="it" sz="1200">
                <a:uFill>
                  <a:noFill/>
                </a:uFill>
                <a:latin typeface="Libre Baskerville"/>
                <a:ea typeface="Libre Baskerville"/>
                <a:cs typeface="Libre Baskerville"/>
                <a:sym typeface="Libre Baskerville"/>
                <a:hlinkClick r:id="rId4"/>
              </a:rPr>
              <a:t>campo di concentramento di Auschwitz</a:t>
            </a:r>
            <a:r>
              <a:rPr lang="it" sz="1200">
                <a:latin typeface="Libre Baskerville"/>
                <a:ea typeface="Libre Baskerville"/>
                <a:cs typeface="Libre Baskerville"/>
                <a:sym typeface="Libre Baskerville"/>
              </a:rPr>
              <a:t> nel dicembre del 1943. </a:t>
            </a:r>
            <a:r>
              <a:rPr b="1" lang="it" sz="1200">
                <a:latin typeface="Libre Baskerville"/>
                <a:ea typeface="Libre Baskerville"/>
                <a:cs typeface="Libre Baskerville"/>
                <a:sym typeface="Libre Baskerville"/>
              </a:rPr>
              <a:t> </a:t>
            </a:r>
            <a:endParaRPr b="1" sz="1200"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8" name="Google Shape;68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92325" y="368675"/>
            <a:ext cx="2992425" cy="1684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FFFF"/>
            </a:gs>
            <a:gs pos="100000">
              <a:srgbClr val="EAD1DC"/>
            </a:gs>
          </a:gsLst>
          <a:lin ang="5400012" scaled="0"/>
        </a:grad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 txBox="1"/>
          <p:nvPr>
            <p:ph type="ctrTitle"/>
          </p:nvPr>
        </p:nvSpPr>
        <p:spPr>
          <a:xfrm>
            <a:off x="103425" y="-47000"/>
            <a:ext cx="6243600" cy="620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it" sz="2340" u="sng">
                <a:solidFill>
                  <a:srgbClr val="351C75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L’INTERNAMENTO AD AUSCHWITZ</a:t>
            </a:r>
            <a:endParaRPr sz="2340" u="sng">
              <a:solidFill>
                <a:srgbClr val="351C75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74" name="Google Shape;74;p15"/>
          <p:cNvSpPr txBox="1"/>
          <p:nvPr/>
        </p:nvSpPr>
        <p:spPr>
          <a:xfrm>
            <a:off x="300825" y="1015550"/>
            <a:ext cx="5848800" cy="235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20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All’arrivo nel campo di concentramento, sapendo che era una musicista, le fu ordinato di suonare il violoncello in un gruppo ridotto diretto da Alma Rosé.</a:t>
            </a:r>
            <a:r>
              <a:rPr lang="it" sz="1200">
                <a:solidFill>
                  <a:srgbClr val="3E3E3E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  </a:t>
            </a:r>
            <a:r>
              <a:rPr lang="it" sz="1200">
                <a:latin typeface="Libre Baskerville"/>
                <a:ea typeface="Libre Baskerville"/>
                <a:cs typeface="Libre Baskerville"/>
                <a:sym typeface="Libre Baskerville"/>
              </a:rPr>
              <a:t>L'orchestra suonava marce mentre i lavoratori schiavi lasciavano il campo al lavoro ogni mattina e quando tornavano la sera, la domenica invece le ragazze si esibivano.</a:t>
            </a:r>
            <a:endParaRPr sz="1200">
              <a:solidFill>
                <a:schemeClr val="dk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t/>
            </a:r>
            <a:endParaRPr sz="1200"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pic>
        <p:nvPicPr>
          <p:cNvPr id="75" name="Google Shape;75;p15"/>
          <p:cNvPicPr preferRelativeResize="0"/>
          <p:nvPr/>
        </p:nvPicPr>
        <p:blipFill rotWithShape="1">
          <a:blip r:embed="rId3">
            <a:alphaModFix/>
          </a:blip>
          <a:srcRect b="6360" l="-12614" r="-20029" t="6150"/>
          <a:stretch/>
        </p:blipFill>
        <p:spPr>
          <a:xfrm>
            <a:off x="6300050" y="283300"/>
            <a:ext cx="1681125" cy="213330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5"/>
          <p:cNvSpPr txBox="1"/>
          <p:nvPr/>
        </p:nvSpPr>
        <p:spPr>
          <a:xfrm>
            <a:off x="3197075" y="2773950"/>
            <a:ext cx="5529000" cy="175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20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Nel 1944 le due sorelle vennero trasferite nel campo di concentramento di </a:t>
            </a:r>
            <a:r>
              <a:rPr b="1" lang="it" sz="120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Bergen-Belsen</a:t>
            </a:r>
            <a:r>
              <a:rPr lang="it" sz="120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, dove le condizioni per gli internati erano notevolmente peggiori a causa del sovraffollamento, con numerosi decessi causati dalla malnutrizione. Il campo e tutti i prigionieri vennero infine liberati dalle truppe britanniche il </a:t>
            </a:r>
            <a:r>
              <a:rPr b="1" lang="it" sz="1200">
                <a:solidFill>
                  <a:srgbClr val="351C75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15 aprile 1945</a:t>
            </a:r>
            <a:r>
              <a:rPr lang="it" sz="120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.</a:t>
            </a:r>
            <a:endParaRPr sz="1200">
              <a:solidFill>
                <a:schemeClr val="dk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7" name="Google Shape;77;p15"/>
          <p:cNvPicPr preferRelativeResize="0"/>
          <p:nvPr/>
        </p:nvPicPr>
        <p:blipFill rotWithShape="1">
          <a:blip r:embed="rId4">
            <a:alphaModFix/>
          </a:blip>
          <a:srcRect b="11158" l="3479" r="16902" t="0"/>
          <a:stretch/>
        </p:blipFill>
        <p:spPr>
          <a:xfrm>
            <a:off x="317825" y="2884550"/>
            <a:ext cx="2578325" cy="1422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FFFF"/>
            </a:gs>
            <a:gs pos="100000">
              <a:srgbClr val="EAD1DC"/>
            </a:gs>
          </a:gsLst>
          <a:lin ang="5400012" scaled="0"/>
        </a:gra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6"/>
          <p:cNvSpPr txBox="1"/>
          <p:nvPr>
            <p:ph type="ctrTitle"/>
          </p:nvPr>
        </p:nvSpPr>
        <p:spPr>
          <a:xfrm>
            <a:off x="103425" y="-47000"/>
            <a:ext cx="6243600" cy="620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it" sz="2340" u="sng">
                <a:solidFill>
                  <a:srgbClr val="351C75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GLI ANNI DOPO LA PERSECUZIONE</a:t>
            </a:r>
            <a:endParaRPr sz="2340" u="sng">
              <a:solidFill>
                <a:srgbClr val="351C75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83" name="Google Shape;83;p16"/>
          <p:cNvSpPr txBox="1"/>
          <p:nvPr/>
        </p:nvSpPr>
        <p:spPr>
          <a:xfrm>
            <a:off x="277425" y="1519500"/>
            <a:ext cx="5895600" cy="3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it" sz="1200">
                <a:latin typeface="Libre Baskerville"/>
                <a:ea typeface="Libre Baskerville"/>
                <a:cs typeface="Libre Baskerville"/>
                <a:sym typeface="Libre Baskerville"/>
              </a:rPr>
              <a:t>Dopo la liberazione Lasker-Wallfisch fu testimone del processo di Bergen-Belsen. </a:t>
            </a:r>
            <a:endParaRPr sz="1200"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Font typeface="Libre Baskerville"/>
              <a:buChar char="●"/>
            </a:pPr>
            <a:r>
              <a:rPr lang="it" sz="1200">
                <a:highlight>
                  <a:srgbClr val="FFFFFF"/>
                </a:highlight>
                <a:latin typeface="Libre Baskerville"/>
                <a:ea typeface="Libre Baskerville"/>
                <a:cs typeface="Libre Baskerville"/>
                <a:sym typeface="Libre Baskerville"/>
              </a:rPr>
              <a:t>N</a:t>
            </a:r>
            <a:r>
              <a:rPr lang="it" sz="1200">
                <a:latin typeface="Libre Baskerville"/>
                <a:ea typeface="Libre Baskerville"/>
                <a:cs typeface="Libre Baskerville"/>
                <a:sym typeface="Libre Baskerville"/>
              </a:rPr>
              <a:t>el 1946 emigrò prima in </a:t>
            </a:r>
            <a:r>
              <a:rPr lang="it" sz="1200">
                <a:uFill>
                  <a:noFill/>
                </a:uFill>
                <a:latin typeface="Libre Baskerville"/>
                <a:ea typeface="Libre Baskerville"/>
                <a:cs typeface="Libre Baskerville"/>
                <a:sym typeface="Libre Baskerville"/>
                <a:hlinkClick r:id="rId3"/>
              </a:rPr>
              <a:t>Belgio</a:t>
            </a:r>
            <a:r>
              <a:rPr lang="it" sz="1200">
                <a:latin typeface="Libre Baskerville"/>
                <a:ea typeface="Libre Baskerville"/>
                <a:cs typeface="Libre Baskerville"/>
                <a:sym typeface="Libre Baskerville"/>
              </a:rPr>
              <a:t> e poi in </a:t>
            </a:r>
            <a:r>
              <a:rPr lang="it" sz="1200">
                <a:uFill>
                  <a:noFill/>
                </a:uFill>
                <a:latin typeface="Libre Baskerville"/>
                <a:ea typeface="Libre Baskerville"/>
                <a:cs typeface="Libre Baskerville"/>
                <a:sym typeface="Libre Baskerville"/>
                <a:hlinkClick r:id="rId4"/>
              </a:rPr>
              <a:t>Gran Bretagna</a:t>
            </a:r>
            <a:r>
              <a:rPr lang="it" sz="1200">
                <a:latin typeface="Libre Baskerville"/>
                <a:ea typeface="Libre Baskerville"/>
                <a:cs typeface="Libre Baskerville"/>
                <a:sym typeface="Libre Baskerville"/>
              </a:rPr>
              <a:t>, dove fondò la </a:t>
            </a:r>
            <a:r>
              <a:rPr b="1" lang="it" sz="1200">
                <a:latin typeface="Libre Baskerville"/>
                <a:ea typeface="Libre Baskerville"/>
                <a:cs typeface="Libre Baskerville"/>
                <a:sym typeface="Libre Baskerville"/>
              </a:rPr>
              <a:t>English Chamber Orchestra</a:t>
            </a:r>
            <a:r>
              <a:rPr lang="it" sz="1200">
                <a:latin typeface="Libre Baskerville"/>
                <a:ea typeface="Libre Baskerville"/>
                <a:cs typeface="Libre Baskerville"/>
                <a:sym typeface="Libre Baskerville"/>
              </a:rPr>
              <a:t>, nella quale rimase come violoncellista fino alla fine del </a:t>
            </a:r>
            <a:r>
              <a:rPr lang="it" sz="1200">
                <a:uFill>
                  <a:noFill/>
                </a:uFill>
                <a:latin typeface="Libre Baskerville"/>
                <a:ea typeface="Libre Baskerville"/>
                <a:cs typeface="Libre Baskerville"/>
                <a:sym typeface="Libre Baskerville"/>
                <a:hlinkClick r:id="rId5"/>
              </a:rPr>
              <a:t>XX secolo</a:t>
            </a:r>
            <a:r>
              <a:rPr lang="it" sz="1200">
                <a:latin typeface="Libre Baskerville"/>
                <a:ea typeface="Libre Baskerville"/>
                <a:cs typeface="Libre Baskerville"/>
                <a:sym typeface="Libre Baskerville"/>
              </a:rPr>
              <a:t>.  Fece carriera come musicista e sposò il pianista Peter Wallfisch. </a:t>
            </a:r>
            <a:endParaRPr sz="1200"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Font typeface="Libre Baskerville"/>
              <a:buChar char="●"/>
            </a:pPr>
            <a:r>
              <a:rPr lang="it" sz="1200">
                <a:latin typeface="Libre Baskerville"/>
                <a:ea typeface="Libre Baskerville"/>
                <a:cs typeface="Libre Baskerville"/>
                <a:sym typeface="Libre Baskerville"/>
              </a:rPr>
              <a:t>Nel 1994 fece la sua prima visita post-emigrazione in Germania, luogo in cui negli anni a seguire si recò tenendo conferenze nelle scuole. Raccontò la sua vita e quella di altre vittime del nazionalsocialismo e dell'Olocausto. </a:t>
            </a:r>
            <a:endParaRPr sz="1200"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Font typeface="Libre Baskerville"/>
              <a:buChar char="●"/>
            </a:pPr>
            <a:r>
              <a:rPr lang="it" sz="1200">
                <a:latin typeface="Libre Baskerville"/>
                <a:ea typeface="Libre Baskerville"/>
                <a:cs typeface="Libre Baskerville"/>
                <a:sym typeface="Libre Baskerville"/>
              </a:rPr>
              <a:t>Nel 1996 pubblicò il suo memoriale “</a:t>
            </a:r>
            <a:r>
              <a:rPr i="1" lang="it" sz="1200">
                <a:latin typeface="Libre Baskerville"/>
                <a:ea typeface="Libre Baskerville"/>
                <a:cs typeface="Libre Baskerville"/>
                <a:sym typeface="Libre Baskerville"/>
              </a:rPr>
              <a:t>Inherit the Truth”</a:t>
            </a:r>
            <a:r>
              <a:rPr lang="it" sz="1200">
                <a:latin typeface="Libre Baskerville"/>
                <a:ea typeface="Libre Baskerville"/>
                <a:cs typeface="Libre Baskerville"/>
                <a:sym typeface="Libre Baskerville"/>
              </a:rPr>
              <a:t>, tradotto in italiano col titolo “</a:t>
            </a:r>
            <a:r>
              <a:rPr i="1" lang="it" sz="1200">
                <a:latin typeface="Libre Baskerville"/>
                <a:ea typeface="Libre Baskerville"/>
                <a:cs typeface="Libre Baskerville"/>
                <a:sym typeface="Libre Baskerville"/>
              </a:rPr>
              <a:t>Ereditate la verità: memorie di una violoncellista ad Auschwitz”</a:t>
            </a:r>
            <a:r>
              <a:rPr lang="it" sz="1200">
                <a:latin typeface="Libre Baskerville"/>
                <a:ea typeface="Libre Baskerville"/>
                <a:cs typeface="Libre Baskerville"/>
                <a:sym typeface="Libre Baskerville"/>
              </a:rPr>
              <a:t>.</a:t>
            </a:r>
            <a:endParaRPr baseline="30000" sz="1200"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t/>
            </a:r>
            <a:endParaRPr sz="1200"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pic>
        <p:nvPicPr>
          <p:cNvPr id="84" name="Google Shape;84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173025" y="1017475"/>
            <a:ext cx="1903075" cy="14273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6"/>
          <p:cNvSpPr txBox="1"/>
          <p:nvPr/>
        </p:nvSpPr>
        <p:spPr>
          <a:xfrm>
            <a:off x="6271875" y="2745700"/>
            <a:ext cx="5416200" cy="6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FFFF"/>
            </a:gs>
            <a:gs pos="100000">
              <a:srgbClr val="EAD1DC"/>
            </a:gs>
          </a:gsLst>
          <a:lin ang="5400012" scaled="0"/>
        </a:gra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7"/>
          <p:cNvSpPr txBox="1"/>
          <p:nvPr>
            <p:ph type="ctrTitle"/>
          </p:nvPr>
        </p:nvSpPr>
        <p:spPr>
          <a:xfrm>
            <a:off x="103425" y="-47000"/>
            <a:ext cx="6243600" cy="620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it" sz="2340" u="sng">
                <a:solidFill>
                  <a:srgbClr val="351C75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GLI ANNI DOPO LA PERSECUZIONE</a:t>
            </a:r>
            <a:endParaRPr sz="2340" u="sng">
              <a:solidFill>
                <a:srgbClr val="351C75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91" name="Google Shape;91;p17"/>
          <p:cNvSpPr txBox="1"/>
          <p:nvPr/>
        </p:nvSpPr>
        <p:spPr>
          <a:xfrm>
            <a:off x="215025" y="-366700"/>
            <a:ext cx="4063500" cy="369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22272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it" sz="1200">
                <a:latin typeface="Libre Baskerville"/>
                <a:ea typeface="Libre Baskerville"/>
                <a:cs typeface="Libre Baskerville"/>
                <a:sym typeface="Libre Baskerville"/>
              </a:rPr>
              <a:t>Nel giugno </a:t>
            </a:r>
            <a:r>
              <a:rPr b="1" lang="it" sz="1200">
                <a:latin typeface="Libre Baskerville"/>
                <a:ea typeface="Libre Baskerville"/>
                <a:cs typeface="Libre Baskerville"/>
                <a:sym typeface="Libre Baskerville"/>
              </a:rPr>
              <a:t>2015</a:t>
            </a:r>
            <a:r>
              <a:rPr lang="it" sz="1200">
                <a:latin typeface="Libre Baskerville"/>
                <a:ea typeface="Libre Baskerville"/>
                <a:cs typeface="Libre Baskerville"/>
                <a:sym typeface="Libre Baskerville"/>
              </a:rPr>
              <a:t> venne invitata a unirsi alla Regina Elisabetta II nel gruppo dei sopravvissuti dell'ex campo di concentramento di Bergen-Belsen.</a:t>
            </a:r>
            <a:endParaRPr sz="1200"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200"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92" name="Google Shape;92;p17"/>
          <p:cNvSpPr txBox="1"/>
          <p:nvPr/>
        </p:nvSpPr>
        <p:spPr>
          <a:xfrm>
            <a:off x="6271875" y="2745700"/>
            <a:ext cx="5416200" cy="6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3" name="Google Shape;9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55725" y="734813"/>
            <a:ext cx="2654975" cy="149145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7"/>
          <p:cNvSpPr txBox="1"/>
          <p:nvPr/>
        </p:nvSpPr>
        <p:spPr>
          <a:xfrm>
            <a:off x="2293125" y="2387400"/>
            <a:ext cx="5345100" cy="158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r">
              <a:lnSpc>
                <a:spcPct val="122272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indent="0" lvl="0" marL="360000" rtl="0" algn="r">
              <a:lnSpc>
                <a:spcPct val="122272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Nel </a:t>
            </a:r>
            <a:r>
              <a:rPr b="1" lang="it" sz="120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2016,</a:t>
            </a:r>
            <a:r>
              <a:rPr lang="it" sz="120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 il Museo ebraico di Berlino le conferì il Premio per la comprensione e la tolleranza.</a:t>
            </a:r>
            <a:endParaRPr sz="1200">
              <a:solidFill>
                <a:schemeClr val="dk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indent="0" lvl="0" marL="457200" rtl="0" algn="r">
              <a:lnSpc>
                <a:spcPct val="122272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  </a:t>
            </a:r>
            <a:endParaRPr sz="1200">
              <a:solidFill>
                <a:schemeClr val="dk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pic>
        <p:nvPicPr>
          <p:cNvPr id="95" name="Google Shape;95;p17"/>
          <p:cNvPicPr preferRelativeResize="0"/>
          <p:nvPr/>
        </p:nvPicPr>
        <p:blipFill rotWithShape="1">
          <a:blip r:embed="rId4">
            <a:alphaModFix/>
          </a:blip>
          <a:srcRect b="13918" l="0" r="0" t="6042"/>
          <a:stretch/>
        </p:blipFill>
        <p:spPr>
          <a:xfrm>
            <a:off x="392475" y="2302775"/>
            <a:ext cx="1900650" cy="2054550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7"/>
          <p:cNvSpPr/>
          <p:nvPr/>
        </p:nvSpPr>
        <p:spPr>
          <a:xfrm>
            <a:off x="7748175" y="2971400"/>
            <a:ext cx="75300" cy="84600"/>
          </a:xfrm>
          <a:prstGeom prst="flowChartConnector">
            <a:avLst/>
          </a:prstGeom>
          <a:solidFill>
            <a:srgbClr val="351C75"/>
          </a:solidFill>
          <a:ln cap="flat" cmpd="sng" w="9525">
            <a:solidFill>
              <a:srgbClr val="351C7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17"/>
          <p:cNvSpPr/>
          <p:nvPr/>
        </p:nvSpPr>
        <p:spPr>
          <a:xfrm rot="10800000">
            <a:off x="7748175" y="3846100"/>
            <a:ext cx="75300" cy="75000"/>
          </a:xfrm>
          <a:prstGeom prst="flowChartConnector">
            <a:avLst/>
          </a:prstGeom>
          <a:solidFill>
            <a:srgbClr val="351C75"/>
          </a:solidFill>
          <a:ln cap="flat" cmpd="sng" w="9525">
            <a:solidFill>
              <a:srgbClr val="351C7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17"/>
          <p:cNvSpPr txBox="1"/>
          <p:nvPr/>
        </p:nvSpPr>
        <p:spPr>
          <a:xfrm>
            <a:off x="2551251" y="3570900"/>
            <a:ext cx="5124600" cy="107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r">
              <a:lnSpc>
                <a:spcPct val="122272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20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Nel settembre </a:t>
            </a:r>
            <a:r>
              <a:rPr b="1" lang="it" sz="120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2019 </a:t>
            </a:r>
            <a:r>
              <a:rPr lang="it" sz="120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ricevette il Premio nazionale tedesco per il suo impegno nei confronti dei valori umanistici e della tolleranza.  </a:t>
            </a:r>
            <a:endParaRPr sz="1200">
              <a:solidFill>
                <a:schemeClr val="dk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FFFF"/>
            </a:gs>
            <a:gs pos="100000">
              <a:srgbClr val="EAD1DC"/>
            </a:gs>
          </a:gsLst>
          <a:lin ang="5400012" scaled="0"/>
        </a:gra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8"/>
          <p:cNvSpPr txBox="1"/>
          <p:nvPr>
            <p:ph type="ctrTitle"/>
          </p:nvPr>
        </p:nvSpPr>
        <p:spPr>
          <a:xfrm>
            <a:off x="103425" y="-47000"/>
            <a:ext cx="6243600" cy="620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it" sz="2340" u="sng">
                <a:solidFill>
                  <a:srgbClr val="351C75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I</a:t>
            </a:r>
            <a:r>
              <a:rPr lang="it" sz="2340" u="sng">
                <a:solidFill>
                  <a:srgbClr val="351C75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L DISCORSO COMMEMORATIVO</a:t>
            </a:r>
            <a:endParaRPr sz="2340" u="sng">
              <a:solidFill>
                <a:srgbClr val="351C75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104" name="Google Shape;104;p18"/>
          <p:cNvSpPr txBox="1"/>
          <p:nvPr/>
        </p:nvSpPr>
        <p:spPr>
          <a:xfrm>
            <a:off x="-159875" y="1917525"/>
            <a:ext cx="6403500" cy="86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270000" spcFirstLastPara="1" rIns="91425" wrap="square" tIns="91425">
            <a:noAutofit/>
          </a:bodyPr>
          <a:lstStyle/>
          <a:p>
            <a:pPr indent="0" lvl="0" marL="179999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it" sz="1200">
                <a:latin typeface="Libre Baskerville"/>
                <a:ea typeface="Libre Baskerville"/>
                <a:cs typeface="Libre Baskerville"/>
                <a:sym typeface="Libre Baskerville"/>
              </a:rPr>
              <a:t>La Giornata della Memoria dell'Olocausto nel 2018 fu un momento speciale nella vita di Anita Lasker-Wallfisch: tenne  il discorso centrale al parlamento tedesco e ai membri del governo in qualità di testimone politicamente consapevole dei tempi pas</a:t>
            </a:r>
            <a:r>
              <a:rPr lang="it" sz="1200">
                <a:latin typeface="Libre Baskerville"/>
                <a:ea typeface="Libre Baskerville"/>
                <a:cs typeface="Libre Baskerville"/>
                <a:sym typeface="Libre Baskerville"/>
              </a:rPr>
              <a:t>sati.</a:t>
            </a:r>
            <a:endParaRPr sz="1200"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 </a:t>
            </a:r>
            <a:endParaRPr/>
          </a:p>
        </p:txBody>
      </p:sp>
      <p:sp>
        <p:nvSpPr>
          <p:cNvPr id="105" name="Google Shape;105;p18"/>
          <p:cNvSpPr txBox="1"/>
          <p:nvPr/>
        </p:nvSpPr>
        <p:spPr>
          <a:xfrm>
            <a:off x="6149625" y="2726900"/>
            <a:ext cx="541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6" name="Google Shape;10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81250" y="409398"/>
            <a:ext cx="2206276" cy="124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3275" y="1917525"/>
            <a:ext cx="2076849" cy="1168975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8"/>
          <p:cNvSpPr txBox="1"/>
          <p:nvPr/>
        </p:nvSpPr>
        <p:spPr>
          <a:xfrm>
            <a:off x="2582400" y="1917525"/>
            <a:ext cx="5717100" cy="15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Anita Lasker-Wallfisch raccontò in maniera personale, calma e chiara la storia tedesca, della sua vita in quanto ebrea tedesco-britannica e del risorgente antisemitismo in Germania. </a:t>
            </a:r>
            <a:endParaRPr sz="1200">
              <a:solidFill>
                <a:schemeClr val="dk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Tale discorso venne nominato </a:t>
            </a:r>
            <a:r>
              <a:rPr b="1" lang="it" sz="120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Miglior discorso dell'anno 2018</a:t>
            </a:r>
            <a:r>
              <a:rPr lang="it" sz="120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.</a:t>
            </a:r>
            <a:endParaRPr sz="1200">
              <a:solidFill>
                <a:schemeClr val="dk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dk1"/>
                </a:solidFill>
              </a:rPr>
              <a:t> </a:t>
            </a:r>
            <a:endParaRPr/>
          </a:p>
        </p:txBody>
      </p:sp>
      <p:sp>
        <p:nvSpPr>
          <p:cNvPr id="109" name="Google Shape;109;p18"/>
          <p:cNvSpPr txBox="1"/>
          <p:nvPr/>
        </p:nvSpPr>
        <p:spPr>
          <a:xfrm>
            <a:off x="394850" y="3480525"/>
            <a:ext cx="7541400" cy="190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20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Un tema ricorrente nelle sue lezioni è un'esortazione:</a:t>
            </a:r>
            <a:endParaRPr sz="1200">
              <a:solidFill>
                <a:schemeClr val="dk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"Parlatevi prima di ammazzarvi a vicenda, andate a bere una tazza di caffè insieme. </a:t>
            </a:r>
            <a:endParaRPr sz="1200">
              <a:solidFill>
                <a:schemeClr val="dk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20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Celebrate le vostre differenze!"</a:t>
            </a:r>
            <a:endParaRPr sz="1200">
              <a:solidFill>
                <a:schemeClr val="dk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20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 </a:t>
            </a:r>
            <a:endParaRPr sz="1200">
              <a:solidFill>
                <a:schemeClr val="dk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18"/>
          <p:cNvSpPr/>
          <p:nvPr/>
        </p:nvSpPr>
        <p:spPr>
          <a:xfrm>
            <a:off x="613375" y="3266275"/>
            <a:ext cx="7371900" cy="1241700"/>
          </a:xfrm>
          <a:prstGeom prst="rect">
            <a:avLst/>
          </a:prstGeom>
          <a:noFill/>
          <a:ln cap="flat" cmpd="sng" w="9525">
            <a:solidFill>
              <a:srgbClr val="351C7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