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Barlow Medium"/>
      <p:regular r:id="rId21"/>
      <p:bold r:id="rId22"/>
      <p:italic r:id="rId23"/>
      <p:boldItalic r:id="rId24"/>
    </p:embeddedFont>
    <p:embeddedFont>
      <p:font typeface="Metal"/>
      <p:regular r:id="rId25"/>
    </p:embeddedFont>
    <p:embeddedFont>
      <p:font typeface="Barlow"/>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BarlowMedium-bold.fntdata"/><Relationship Id="rId21" Type="http://schemas.openxmlformats.org/officeDocument/2006/relationships/font" Target="fonts/BarlowMedium-regular.fntdata"/><Relationship Id="rId24" Type="http://schemas.openxmlformats.org/officeDocument/2006/relationships/font" Target="fonts/BarlowMedium-boldItalic.fntdata"/><Relationship Id="rId23" Type="http://schemas.openxmlformats.org/officeDocument/2006/relationships/font" Target="fonts/Barlow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Barlow-regular.fntdata"/><Relationship Id="rId25" Type="http://schemas.openxmlformats.org/officeDocument/2006/relationships/font" Target="fonts/Metal-regular.fntdata"/><Relationship Id="rId28" Type="http://schemas.openxmlformats.org/officeDocument/2006/relationships/font" Target="fonts/Barlow-italic.fntdata"/><Relationship Id="rId27" Type="http://schemas.openxmlformats.org/officeDocument/2006/relationships/font" Target="fonts/Barlow-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Barlow-boldItalic.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b4f2dd9f12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b4f2dd9f12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b4f2dd9f12_0_5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b4f2dd9f12_0_5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ae3e2c4324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ae3e2c4324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ae3e2c4324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ae3e2c4324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b4f2dd9f12_0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b4f2dd9f12_0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af7809c5ce_2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af7809c5ce_2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af7809c5ce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af7809c5ce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4f2dd9f12_0_5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4f2dd9f12_0_5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b4f2dd9f12_0_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b4f2dd9f12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af7809c5ce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af7809c5ce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b4f2dd9f12_0_5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b4f2dd9f12_0_5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af7809c5ce_2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af7809c5ce_2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af7809c5ce_2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af7809c5ce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af7809c5ce_2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af7809c5ce_2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af7809c5ce_2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af7809c5ce_2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hyperlink" Target="http://drive.google.com/file/d/1Cra9h6hc5dArlLfpwEh8WuwEpvad7BQA/view" TargetMode="External"/><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hyperlink" Target="http://www.youtube.com/watch?v=j3k3MuTkeno" TargetMode="Externa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b="0" l="0" r="13688" t="0"/>
          <a:stretch/>
        </p:blipFill>
        <p:spPr>
          <a:xfrm>
            <a:off x="3259150" y="621500"/>
            <a:ext cx="5507400" cy="3579025"/>
          </a:xfrm>
          <a:prstGeom prst="rect">
            <a:avLst/>
          </a:prstGeom>
          <a:noFill/>
          <a:ln>
            <a:noFill/>
          </a:ln>
        </p:spPr>
      </p:pic>
      <p:sp>
        <p:nvSpPr>
          <p:cNvPr id="55" name="Google Shape;55;p13"/>
          <p:cNvSpPr txBox="1"/>
          <p:nvPr/>
        </p:nvSpPr>
        <p:spPr>
          <a:xfrm>
            <a:off x="5849125" y="4500650"/>
            <a:ext cx="2917500" cy="4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500">
                <a:latin typeface="Barlow"/>
                <a:ea typeface="Barlow"/>
                <a:cs typeface="Barlow"/>
                <a:sym typeface="Barlow"/>
              </a:rPr>
              <a:t>Aurora Raffaglio 5Bsss L.Einaudi</a:t>
            </a:r>
            <a:endParaRPr sz="1500">
              <a:latin typeface="Barlow"/>
              <a:ea typeface="Barlow"/>
              <a:cs typeface="Barlow"/>
              <a:sym typeface="Barlow"/>
            </a:endParaRPr>
          </a:p>
        </p:txBody>
      </p:sp>
      <p:sp>
        <p:nvSpPr>
          <p:cNvPr id="56" name="Google Shape;56;p13"/>
          <p:cNvSpPr/>
          <p:nvPr/>
        </p:nvSpPr>
        <p:spPr>
          <a:xfrm>
            <a:off x="1312150" y="1650175"/>
            <a:ext cx="2788800" cy="19800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GB" sz="2300">
                <a:solidFill>
                  <a:schemeClr val="dk1"/>
                </a:solidFill>
                <a:latin typeface="Barlow"/>
                <a:ea typeface="Barlow"/>
                <a:cs typeface="Barlow"/>
                <a:sym typeface="Barlow"/>
              </a:rPr>
              <a:t>27 GENNAIO 2021 </a:t>
            </a:r>
            <a:endParaRPr b="1" sz="2300">
              <a:solidFill>
                <a:schemeClr val="dk1"/>
              </a:solidFill>
              <a:latin typeface="Barlow"/>
              <a:ea typeface="Barlow"/>
              <a:cs typeface="Barlow"/>
              <a:sym typeface="Barlow"/>
            </a:endParaRPr>
          </a:p>
          <a:p>
            <a:pPr indent="0" lvl="0" marL="0" rtl="0" algn="l">
              <a:spcBef>
                <a:spcPts val="0"/>
              </a:spcBef>
              <a:spcAft>
                <a:spcPts val="0"/>
              </a:spcAft>
              <a:buNone/>
            </a:pPr>
            <a:r>
              <a:rPr b="1" lang="en-GB" sz="2300">
                <a:solidFill>
                  <a:schemeClr val="dk1"/>
                </a:solidFill>
                <a:latin typeface="Barlow"/>
                <a:ea typeface="Barlow"/>
                <a:cs typeface="Barlow"/>
                <a:sym typeface="Barlow"/>
              </a:rPr>
              <a:t>LE MUSICISTE </a:t>
            </a:r>
            <a:endParaRPr b="1" sz="2300">
              <a:solidFill>
                <a:schemeClr val="dk1"/>
              </a:solidFill>
              <a:latin typeface="Barlow"/>
              <a:ea typeface="Barlow"/>
              <a:cs typeface="Barlow"/>
              <a:sym typeface="Barlow"/>
            </a:endParaRPr>
          </a:p>
          <a:p>
            <a:pPr indent="0" lvl="0" marL="0" rtl="0" algn="l">
              <a:spcBef>
                <a:spcPts val="0"/>
              </a:spcBef>
              <a:spcAft>
                <a:spcPts val="0"/>
              </a:spcAft>
              <a:buClr>
                <a:schemeClr val="dk1"/>
              </a:buClr>
              <a:buSzPts val="1100"/>
              <a:buFont typeface="Arial"/>
              <a:buNone/>
            </a:pPr>
            <a:r>
              <a:rPr b="1" lang="en-GB" sz="2300">
                <a:solidFill>
                  <a:schemeClr val="dk1"/>
                </a:solidFill>
                <a:latin typeface="Barlow"/>
                <a:ea typeface="Barlow"/>
                <a:cs typeface="Barlow"/>
                <a:sym typeface="Barlow"/>
              </a:rPr>
              <a:t>DI AUSCHWITZ </a:t>
            </a:r>
            <a:endParaRPr b="1" sz="2300">
              <a:latin typeface="Barlow"/>
              <a:ea typeface="Barlow"/>
              <a:cs typeface="Barlow"/>
              <a:sym typeface="Barlow"/>
            </a:endParaRPr>
          </a:p>
        </p:txBody>
      </p:sp>
      <p:sp>
        <p:nvSpPr>
          <p:cNvPr id="57" name="Google Shape;57;p13"/>
          <p:cNvSpPr/>
          <p:nvPr/>
        </p:nvSpPr>
        <p:spPr>
          <a:xfrm>
            <a:off x="300050" y="3975500"/>
            <a:ext cx="2239500" cy="4287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rgbClr val="FFFFFF"/>
                </a:solidFill>
                <a:latin typeface="Barlow Medium"/>
                <a:ea typeface="Barlow Medium"/>
                <a:cs typeface="Barlow Medium"/>
                <a:sym typeface="Barlow Medium"/>
              </a:rPr>
              <a:t>Fania Fenèlon</a:t>
            </a:r>
            <a:endParaRPr>
              <a:solidFill>
                <a:srgbClr val="FFFFFF"/>
              </a:solidFill>
              <a:latin typeface="Barlow Medium"/>
              <a:ea typeface="Barlow Medium"/>
              <a:cs typeface="Barlow Medium"/>
              <a:sym typeface="Barlow Medium"/>
            </a:endParaRPr>
          </a:p>
        </p:txBody>
      </p:sp>
      <p:sp>
        <p:nvSpPr>
          <p:cNvPr id="58" name="Google Shape;58;p13"/>
          <p:cNvSpPr/>
          <p:nvPr/>
        </p:nvSpPr>
        <p:spPr>
          <a:xfrm>
            <a:off x="375050" y="31075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3"/>
          <p:cNvSpPr/>
          <p:nvPr/>
        </p:nvSpPr>
        <p:spPr>
          <a:xfrm>
            <a:off x="725700" y="31075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3"/>
          <p:cNvSpPr/>
          <p:nvPr/>
        </p:nvSpPr>
        <p:spPr>
          <a:xfrm>
            <a:off x="1076350" y="31075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3"/>
          <p:cNvSpPr/>
          <p:nvPr/>
        </p:nvSpPr>
        <p:spPr>
          <a:xfrm>
            <a:off x="1076350" y="62150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3"/>
          <p:cNvSpPr/>
          <p:nvPr/>
        </p:nvSpPr>
        <p:spPr>
          <a:xfrm>
            <a:off x="725700" y="62150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3"/>
          <p:cNvSpPr/>
          <p:nvPr/>
        </p:nvSpPr>
        <p:spPr>
          <a:xfrm>
            <a:off x="375050" y="62150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3"/>
          <p:cNvSpPr/>
          <p:nvPr/>
        </p:nvSpPr>
        <p:spPr>
          <a:xfrm>
            <a:off x="1076350" y="977538"/>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3"/>
          <p:cNvSpPr/>
          <p:nvPr/>
        </p:nvSpPr>
        <p:spPr>
          <a:xfrm>
            <a:off x="725700" y="97755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3"/>
          <p:cNvSpPr/>
          <p:nvPr/>
        </p:nvSpPr>
        <p:spPr>
          <a:xfrm>
            <a:off x="375050" y="977550"/>
            <a:ext cx="235800" cy="2250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7" name="Google Shape;67;p13" title="bensound-sadday.mp3">
            <a:hlinkClick r:id="rId4"/>
          </p:cNvPr>
          <p:cNvPicPr preferRelativeResize="0"/>
          <p:nvPr/>
        </p:nvPicPr>
        <p:blipFill>
          <a:blip r:embed="rId5">
            <a:alphaModFix/>
          </a:blip>
          <a:stretch>
            <a:fillRect/>
          </a:stretch>
        </p:blipFill>
        <p:spPr>
          <a:xfrm>
            <a:off x="8449925" y="264900"/>
            <a:ext cx="316700" cy="316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2"/>
          <p:cNvSpPr txBox="1"/>
          <p:nvPr/>
        </p:nvSpPr>
        <p:spPr>
          <a:xfrm>
            <a:off x="4105875" y="795563"/>
            <a:ext cx="4662000" cy="3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latin typeface="Barlow"/>
                <a:ea typeface="Barlow"/>
                <a:cs typeface="Barlow"/>
                <a:sym typeface="Barlow"/>
              </a:rPr>
              <a:t>Dopo la morte di Pankey tornò in Francia. Nel 1973-75, con Marcelle Routier, scrisse “Sursis pour l'orchestre”, un libro sulle sue esperienze, basato sul diario che teneva nei campi di concentramento. Si trattava dei compromessi degradanti che i sopravvissuti dovevano fare, dell'umorismo nero dei detenuti che a volte ridevano istericamente di visioni raccapriccianti, delle tensioni religiose e nazionali tra i detenuti e la normalità della prostituzione e delle relazioni lesbiche. Il libro è stato tradotto in tedesco e inglese in edizioni leggermente ridotte. Dal racconto di Fania Fénelon sono tratti il film "Playing for time" e numerosi adattamenti teatrali.</a:t>
            </a:r>
            <a:endParaRPr sz="1600">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p:txBody>
      </p:sp>
      <p:sp>
        <p:nvSpPr>
          <p:cNvPr id="156" name="Google Shape;156;p22"/>
          <p:cNvSpPr/>
          <p:nvPr/>
        </p:nvSpPr>
        <p:spPr>
          <a:xfrm>
            <a:off x="0" y="1950375"/>
            <a:ext cx="2936100" cy="31932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7" name="Google Shape;157;p22"/>
          <p:cNvPicPr preferRelativeResize="0"/>
          <p:nvPr/>
        </p:nvPicPr>
        <p:blipFill rotWithShape="1">
          <a:blip r:embed="rId3">
            <a:alphaModFix/>
          </a:blip>
          <a:srcRect b="0" l="0" r="0" t="2028"/>
          <a:stretch/>
        </p:blipFill>
        <p:spPr>
          <a:xfrm>
            <a:off x="1055675" y="740700"/>
            <a:ext cx="2733675" cy="3662100"/>
          </a:xfrm>
          <a:prstGeom prst="rect">
            <a:avLst/>
          </a:prstGeom>
          <a:noFill/>
          <a:ln>
            <a:noFill/>
          </a:ln>
        </p:spPr>
      </p:pic>
      <p:sp>
        <p:nvSpPr>
          <p:cNvPr id="158" name="Google Shape;158;p22"/>
          <p:cNvSpPr/>
          <p:nvPr/>
        </p:nvSpPr>
        <p:spPr>
          <a:xfrm>
            <a:off x="4917750" y="465522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2"/>
          <p:cNvSpPr/>
          <p:nvPr/>
        </p:nvSpPr>
        <p:spPr>
          <a:xfrm>
            <a:off x="4226250" y="465522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2"/>
          <p:cNvSpPr/>
          <p:nvPr/>
        </p:nvSpPr>
        <p:spPr>
          <a:xfrm>
            <a:off x="4571988" y="465522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2"/>
          <p:cNvSpPr txBox="1"/>
          <p:nvPr/>
        </p:nvSpPr>
        <p:spPr>
          <a:xfrm>
            <a:off x="6257850" y="197200"/>
            <a:ext cx="492900" cy="52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6200"/>
              <a:t>“</a:t>
            </a:r>
            <a:endParaRPr sz="6200"/>
          </a:p>
        </p:txBody>
      </p:sp>
      <p:sp>
        <p:nvSpPr>
          <p:cNvPr id="162" name="Google Shape;162;p22"/>
          <p:cNvSpPr/>
          <p:nvPr/>
        </p:nvSpPr>
        <p:spPr>
          <a:xfrm>
            <a:off x="488100" y="385900"/>
            <a:ext cx="160800" cy="9000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22"/>
          <p:cNvSpPr/>
          <p:nvPr/>
        </p:nvSpPr>
        <p:spPr>
          <a:xfrm>
            <a:off x="648900" y="385900"/>
            <a:ext cx="1324500" cy="1500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1500">
        <p14:gallery dir="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3"/>
          <p:cNvSpPr/>
          <p:nvPr/>
        </p:nvSpPr>
        <p:spPr>
          <a:xfrm>
            <a:off x="0" y="-25"/>
            <a:ext cx="2030700" cy="51435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9" name="Google Shape;169;p23"/>
          <p:cNvPicPr preferRelativeResize="0"/>
          <p:nvPr/>
        </p:nvPicPr>
        <p:blipFill>
          <a:blip r:embed="rId3">
            <a:alphaModFix/>
          </a:blip>
          <a:stretch>
            <a:fillRect/>
          </a:stretch>
        </p:blipFill>
        <p:spPr>
          <a:xfrm>
            <a:off x="1039400" y="769800"/>
            <a:ext cx="2475325" cy="3709275"/>
          </a:xfrm>
          <a:prstGeom prst="rect">
            <a:avLst/>
          </a:prstGeom>
          <a:noFill/>
          <a:ln>
            <a:noFill/>
          </a:ln>
        </p:spPr>
      </p:pic>
      <p:sp>
        <p:nvSpPr>
          <p:cNvPr id="170" name="Google Shape;170;p23"/>
          <p:cNvSpPr txBox="1"/>
          <p:nvPr/>
        </p:nvSpPr>
        <p:spPr>
          <a:xfrm>
            <a:off x="4157675" y="1393050"/>
            <a:ext cx="4039800" cy="341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1500">
                <a:latin typeface="Barlow"/>
                <a:ea typeface="Barlow"/>
                <a:cs typeface="Barlow"/>
                <a:sym typeface="Barlow"/>
              </a:rPr>
              <a:t>Il campo di Auschwitz-Birkenau è l'unico a possedere un'orchestra femminile, nella quale, nonostante tutto, può sopravvivere la speranza. La musica sarà per Fanìa, cantante francese di origini ebraiche, il contatto salvifico con la vita, un filo sottile a cui si aggrapperà tenacemente con il preciso intento di sopravvivere e testimoniare, perché nessuno possa mai dimenticare. Dal racconto di Fania Fénelon pubblicato per la prima volta in Italia nel 1977, sono tratti il film "Playing for time" e numerosi adattamenti teatrali. Questa nuova edizione restituisce al lettore la sconvolgente esperienza </a:t>
            </a:r>
            <a:r>
              <a:rPr i="1" lang="en-GB">
                <a:latin typeface="Barlow"/>
                <a:ea typeface="Barlow"/>
                <a:cs typeface="Barlow"/>
                <a:sym typeface="Barlow"/>
              </a:rPr>
              <a:t>dell'orrore del nazismo. </a:t>
            </a:r>
            <a:endParaRPr i="1">
              <a:latin typeface="Barlow"/>
              <a:ea typeface="Barlow"/>
              <a:cs typeface="Barlow"/>
              <a:sym typeface="Barlow"/>
            </a:endParaRPr>
          </a:p>
          <a:p>
            <a:pPr indent="0" lvl="0" marL="0" rtl="0" algn="l">
              <a:spcBef>
                <a:spcPts val="0"/>
              </a:spcBef>
              <a:spcAft>
                <a:spcPts val="0"/>
              </a:spcAft>
              <a:buNone/>
            </a:pPr>
            <a:r>
              <a:t/>
            </a:r>
            <a:endParaRPr/>
          </a:p>
        </p:txBody>
      </p:sp>
      <p:sp>
        <p:nvSpPr>
          <p:cNvPr id="171" name="Google Shape;171;p23"/>
          <p:cNvSpPr txBox="1"/>
          <p:nvPr/>
        </p:nvSpPr>
        <p:spPr>
          <a:xfrm>
            <a:off x="4211275" y="332175"/>
            <a:ext cx="1703700" cy="9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2900">
                <a:latin typeface="Barlow Medium"/>
                <a:ea typeface="Barlow Medium"/>
                <a:cs typeface="Barlow Medium"/>
                <a:sym typeface="Barlow Medium"/>
              </a:rPr>
              <a:t>Altri </a:t>
            </a:r>
            <a:endParaRPr i="1" sz="2900">
              <a:latin typeface="Barlow Medium"/>
              <a:ea typeface="Barlow Medium"/>
              <a:cs typeface="Barlow Medium"/>
              <a:sym typeface="Barlow Medium"/>
            </a:endParaRPr>
          </a:p>
          <a:p>
            <a:pPr indent="0" lvl="0" marL="0" rtl="0" algn="l">
              <a:spcBef>
                <a:spcPts val="0"/>
              </a:spcBef>
              <a:spcAft>
                <a:spcPts val="0"/>
              </a:spcAft>
              <a:buNone/>
            </a:pPr>
            <a:r>
              <a:rPr i="1" lang="en-GB" sz="2900">
                <a:latin typeface="Barlow Medium"/>
                <a:ea typeface="Barlow Medium"/>
                <a:cs typeface="Barlow Medium"/>
                <a:sym typeface="Barlow Medium"/>
              </a:rPr>
              <a:t>libri </a:t>
            </a:r>
            <a:endParaRPr i="1" sz="2900">
              <a:latin typeface="Barlow Medium"/>
              <a:ea typeface="Barlow Medium"/>
              <a:cs typeface="Barlow Medium"/>
              <a:sym typeface="Barlow Medium"/>
            </a:endParaRPr>
          </a:p>
        </p:txBody>
      </p:sp>
      <p:sp>
        <p:nvSpPr>
          <p:cNvPr id="172" name="Google Shape;172;p23"/>
          <p:cNvSpPr/>
          <p:nvPr/>
        </p:nvSpPr>
        <p:spPr>
          <a:xfrm rot="5400000">
            <a:off x="8515375" y="3346050"/>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3"/>
          <p:cNvSpPr/>
          <p:nvPr/>
        </p:nvSpPr>
        <p:spPr>
          <a:xfrm rot="5400000">
            <a:off x="8515375" y="2654550"/>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3"/>
          <p:cNvSpPr/>
          <p:nvPr/>
        </p:nvSpPr>
        <p:spPr>
          <a:xfrm rot="5400000">
            <a:off x="8515375" y="3000288"/>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4"/>
          <p:cNvSpPr/>
          <p:nvPr/>
        </p:nvSpPr>
        <p:spPr>
          <a:xfrm>
            <a:off x="3032525" y="-74875"/>
            <a:ext cx="1843200" cy="52185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0" name="Google Shape;180;p24"/>
          <p:cNvPicPr preferRelativeResize="0"/>
          <p:nvPr/>
        </p:nvPicPr>
        <p:blipFill rotWithShape="1">
          <a:blip r:embed="rId3">
            <a:alphaModFix/>
          </a:blip>
          <a:srcRect b="2657" l="9769" r="11254" t="5397"/>
          <a:stretch/>
        </p:blipFill>
        <p:spPr>
          <a:xfrm>
            <a:off x="2325163" y="1093013"/>
            <a:ext cx="1783975" cy="2957475"/>
          </a:xfrm>
          <a:prstGeom prst="rect">
            <a:avLst/>
          </a:prstGeom>
          <a:noFill/>
          <a:ln>
            <a:noFill/>
          </a:ln>
        </p:spPr>
      </p:pic>
      <p:pic>
        <p:nvPicPr>
          <p:cNvPr id="181" name="Google Shape;181;p24"/>
          <p:cNvPicPr preferRelativeResize="0"/>
          <p:nvPr/>
        </p:nvPicPr>
        <p:blipFill rotWithShape="1">
          <a:blip r:embed="rId4">
            <a:alphaModFix/>
          </a:blip>
          <a:srcRect b="1399" l="10716" r="20103" t="1418"/>
          <a:stretch/>
        </p:blipFill>
        <p:spPr>
          <a:xfrm>
            <a:off x="4109125" y="1093025"/>
            <a:ext cx="1489475" cy="2957449"/>
          </a:xfrm>
          <a:prstGeom prst="rect">
            <a:avLst/>
          </a:prstGeom>
          <a:noFill/>
          <a:ln>
            <a:noFill/>
          </a:ln>
        </p:spPr>
      </p:pic>
      <p:sp>
        <p:nvSpPr>
          <p:cNvPr id="182" name="Google Shape;182;p24"/>
          <p:cNvSpPr txBox="1"/>
          <p:nvPr/>
        </p:nvSpPr>
        <p:spPr>
          <a:xfrm>
            <a:off x="246450" y="326825"/>
            <a:ext cx="1928700" cy="32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1300">
                <a:latin typeface="Barlow"/>
                <a:ea typeface="Barlow"/>
                <a:cs typeface="Barlow"/>
                <a:sym typeface="Barlow"/>
              </a:rPr>
              <a:t>Nel 1943, Fania Fenelon era una cantante di cabaret di Parigi, un membro segreto della Resistenza e un ebreo. Catturata dai nazisti, fu mandata ad Auschwitz dove divenne una delle leggendarie ragazze dell'orchestra che usavano la musica per sopravvivere all'Olocausto. Questo è il suo resoconto personale dell'esperienza.</a:t>
            </a:r>
            <a:endParaRPr i="1" sz="1300">
              <a:latin typeface="Barlow"/>
              <a:ea typeface="Barlow"/>
              <a:cs typeface="Barlow"/>
              <a:sym typeface="Barlow"/>
            </a:endParaRPr>
          </a:p>
        </p:txBody>
      </p:sp>
      <p:sp>
        <p:nvSpPr>
          <p:cNvPr id="183" name="Google Shape;183;p24"/>
          <p:cNvSpPr txBox="1"/>
          <p:nvPr/>
        </p:nvSpPr>
        <p:spPr>
          <a:xfrm>
            <a:off x="5840000" y="326825"/>
            <a:ext cx="3021600" cy="45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1300">
                <a:latin typeface="Barlow"/>
                <a:ea typeface="Barlow"/>
                <a:cs typeface="Barlow"/>
                <a:sym typeface="Barlow"/>
              </a:rPr>
              <a:t>Questo libro racconta come l'orchestra femminile di Auschwitz-Birkenau sia stata ricordata sia nei media che nella cultura popolare dalla fine della seconda guerra mondiale. In particolare,si concentra sulle memorie di Fania Fenelon, Playing for Time (1976), che è stato successivamente adattato in un film. Dalla pubblicazione questo libro è diventato un importante  punto di riferimento per la memoria e per la conoscenza dell'Olocausto. Susan Eischeid indaga se esso merita tale status, e se codesto materiale potrà mai essere considerato una fonte affidabile per gli storici. Utilizzando differenti fonti raccolte dall'autore, come le interviste agli altri membri sopravvissuti dell'orchestra, questo libro cerca di far luce sulla storia delle donne durante l’Olocausto e si interroga su come ricordiamo l'Olocausto oggi.</a:t>
            </a:r>
            <a:endParaRPr i="1" sz="1300">
              <a:latin typeface="Barlow"/>
              <a:ea typeface="Barlow"/>
              <a:cs typeface="Barlow"/>
              <a:sym typeface="Barlow"/>
            </a:endParaRPr>
          </a:p>
        </p:txBody>
      </p:sp>
      <p:sp>
        <p:nvSpPr>
          <p:cNvPr id="184" name="Google Shape;184;p24"/>
          <p:cNvSpPr/>
          <p:nvPr/>
        </p:nvSpPr>
        <p:spPr>
          <a:xfrm rot="10800000">
            <a:off x="368625" y="4143300"/>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4"/>
          <p:cNvSpPr/>
          <p:nvPr/>
        </p:nvSpPr>
        <p:spPr>
          <a:xfrm rot="10800000">
            <a:off x="1060125" y="4143300"/>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4"/>
          <p:cNvSpPr/>
          <p:nvPr/>
        </p:nvSpPr>
        <p:spPr>
          <a:xfrm rot="10800000">
            <a:off x="714388" y="4143300"/>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5"/>
          <p:cNvSpPr txBox="1"/>
          <p:nvPr/>
        </p:nvSpPr>
        <p:spPr>
          <a:xfrm>
            <a:off x="418025" y="634750"/>
            <a:ext cx="3139500" cy="335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300">
                <a:latin typeface="Barlow"/>
                <a:ea typeface="Barlow"/>
                <a:cs typeface="Barlow"/>
                <a:sym typeface="Barlow"/>
              </a:rPr>
              <a:t>Linda Yellen realizzò un film intitolato “Fania”, conosciuto anche con il titolo “Ballata per un condannato”. È un film per la televisione  della CBS del 1980 e per la  sceneggiatura </a:t>
            </a:r>
            <a:r>
              <a:rPr lang="en-GB" sz="1300">
                <a:latin typeface="Barlow"/>
                <a:ea typeface="Barlow"/>
                <a:cs typeface="Barlow"/>
                <a:sym typeface="Barlow"/>
              </a:rPr>
              <a:t>venne usato </a:t>
            </a:r>
            <a:r>
              <a:rPr lang="en-GB" sz="1300">
                <a:latin typeface="Barlow"/>
                <a:ea typeface="Barlow"/>
                <a:cs typeface="Barlow"/>
                <a:sym typeface="Barlow"/>
              </a:rPr>
              <a:t>un drammatico adattamento di Arthur Miller. La Fénelon si oppose aspramente al racconto presuntamente sterilizzato di Miller e della Yellen della vita nei campi e soprattutto alla scelta di Vanessa Redgrave per interpretarla. Vanessa ottenne comunque l'appoggio del mondo dello spettacolo. La Fénelon non perdonò mai la Redgrave, ma alla fine ammorbidì la sua visione della produzione, ammettendo che era "un film giusto"</a:t>
            </a:r>
            <a:endParaRPr sz="1300">
              <a:latin typeface="Barlow"/>
              <a:ea typeface="Barlow"/>
              <a:cs typeface="Barlow"/>
              <a:sym typeface="Barlow"/>
            </a:endParaRPr>
          </a:p>
        </p:txBody>
      </p:sp>
      <p:sp>
        <p:nvSpPr>
          <p:cNvPr id="192" name="Google Shape;192;p25"/>
          <p:cNvSpPr/>
          <p:nvPr/>
        </p:nvSpPr>
        <p:spPr>
          <a:xfrm>
            <a:off x="4018325" y="0"/>
            <a:ext cx="1907400" cy="51435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3" name="Google Shape;193;p25"/>
          <p:cNvPicPr preferRelativeResize="0"/>
          <p:nvPr/>
        </p:nvPicPr>
        <p:blipFill rotWithShape="1">
          <a:blip r:embed="rId3">
            <a:alphaModFix/>
          </a:blip>
          <a:srcRect b="0" l="75590" r="0" t="0"/>
          <a:stretch/>
        </p:blipFill>
        <p:spPr>
          <a:xfrm>
            <a:off x="4445150" y="583750"/>
            <a:ext cx="1053725" cy="3048825"/>
          </a:xfrm>
          <a:prstGeom prst="rect">
            <a:avLst/>
          </a:prstGeom>
          <a:noFill/>
          <a:ln>
            <a:noFill/>
          </a:ln>
        </p:spPr>
      </p:pic>
      <p:sp>
        <p:nvSpPr>
          <p:cNvPr id="194" name="Google Shape;194;p25"/>
          <p:cNvSpPr txBox="1"/>
          <p:nvPr/>
        </p:nvSpPr>
        <p:spPr>
          <a:xfrm>
            <a:off x="6386525" y="1473438"/>
            <a:ext cx="2175300" cy="219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GB" sz="1300">
                <a:latin typeface="Barlow"/>
                <a:ea typeface="Barlow"/>
                <a:cs typeface="Barlow"/>
                <a:sym typeface="Barlow"/>
              </a:rPr>
              <a:t>"Non accetto una persona che è il mio opposto ad interpretarmi... volevo Liza Minnelli, che è piccola, piena di vita, canta e balla. Vanessa non ha senso dell'umorismo e questa è l'unica cosa che mi ha salvato dalla morte nel campo"</a:t>
            </a:r>
            <a:endParaRPr i="1" sz="1300">
              <a:latin typeface="Barlow"/>
              <a:ea typeface="Barlow"/>
              <a:cs typeface="Barlow"/>
              <a:sym typeface="Barlow"/>
            </a:endParaRPr>
          </a:p>
        </p:txBody>
      </p:sp>
      <p:sp>
        <p:nvSpPr>
          <p:cNvPr id="195" name="Google Shape;195;p25"/>
          <p:cNvSpPr/>
          <p:nvPr/>
        </p:nvSpPr>
        <p:spPr>
          <a:xfrm>
            <a:off x="4657700" y="4596800"/>
            <a:ext cx="153000" cy="1554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5"/>
          <p:cNvSpPr/>
          <p:nvPr/>
        </p:nvSpPr>
        <p:spPr>
          <a:xfrm>
            <a:off x="4895525" y="4596800"/>
            <a:ext cx="153000" cy="1554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5"/>
          <p:cNvSpPr/>
          <p:nvPr/>
        </p:nvSpPr>
        <p:spPr>
          <a:xfrm>
            <a:off x="5133350" y="4596800"/>
            <a:ext cx="153000" cy="1554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5"/>
          <p:cNvSpPr txBox="1"/>
          <p:nvPr/>
        </p:nvSpPr>
        <p:spPr>
          <a:xfrm>
            <a:off x="7297325" y="873075"/>
            <a:ext cx="353700" cy="48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4200"/>
              <a:t>“</a:t>
            </a:r>
            <a:endParaRPr sz="4200"/>
          </a:p>
        </p:txBody>
      </p:sp>
      <p:sp>
        <p:nvSpPr>
          <p:cNvPr id="199" name="Google Shape;199;p25"/>
          <p:cNvSpPr/>
          <p:nvPr/>
        </p:nvSpPr>
        <p:spPr>
          <a:xfrm>
            <a:off x="278600" y="4596800"/>
            <a:ext cx="1800300" cy="2361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1500">
        <p14:gallery dir="l"/>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3" name="Shape 203"/>
        <p:cNvGrpSpPr/>
        <p:nvPr/>
      </p:nvGrpSpPr>
      <p:grpSpPr>
        <a:xfrm>
          <a:off x="0" y="0"/>
          <a:ext cx="0" cy="0"/>
          <a:chOff x="0" y="0"/>
          <a:chExt cx="0" cy="0"/>
        </a:xfrm>
      </p:grpSpPr>
      <p:sp>
        <p:nvSpPr>
          <p:cNvPr id="204" name="Google Shape;204;p26"/>
          <p:cNvSpPr/>
          <p:nvPr/>
        </p:nvSpPr>
        <p:spPr>
          <a:xfrm>
            <a:off x="4572000" y="0"/>
            <a:ext cx="4572000" cy="51435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6"/>
          <p:cNvSpPr txBox="1"/>
          <p:nvPr/>
        </p:nvSpPr>
        <p:spPr>
          <a:xfrm>
            <a:off x="145850" y="267900"/>
            <a:ext cx="4339800" cy="61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2300">
                <a:latin typeface="Barlow Medium"/>
                <a:ea typeface="Barlow Medium"/>
                <a:cs typeface="Barlow Medium"/>
                <a:sym typeface="Barlow Medium"/>
              </a:rPr>
              <a:t> </a:t>
            </a:r>
            <a:r>
              <a:rPr i="1" lang="en-GB" sz="2800">
                <a:latin typeface="Barlow Medium"/>
                <a:ea typeface="Barlow Medium"/>
                <a:cs typeface="Barlow Medium"/>
                <a:sym typeface="Barlow Medium"/>
              </a:rPr>
              <a:t>“</a:t>
            </a:r>
            <a:r>
              <a:rPr i="1" lang="en-GB" sz="2200">
                <a:latin typeface="Barlow Medium"/>
                <a:ea typeface="Barlow Medium"/>
                <a:cs typeface="Barlow Medium"/>
                <a:sym typeface="Barlow Medium"/>
              </a:rPr>
              <a:t> </a:t>
            </a:r>
            <a:r>
              <a:rPr lang="en-GB" sz="1800">
                <a:latin typeface="Barlow Medium"/>
                <a:ea typeface="Barlow Medium"/>
                <a:cs typeface="Barlow Medium"/>
                <a:sym typeface="Barlow Medium"/>
              </a:rPr>
              <a:t>BALLATA PER UN CONDANNATO 1980</a:t>
            </a:r>
            <a:r>
              <a:rPr i="1" lang="en-GB" sz="1800">
                <a:latin typeface="Barlow Medium"/>
                <a:ea typeface="Barlow Medium"/>
                <a:cs typeface="Barlow Medium"/>
                <a:sym typeface="Barlow Medium"/>
              </a:rPr>
              <a:t> </a:t>
            </a:r>
            <a:r>
              <a:rPr i="1" lang="en-GB" sz="2600">
                <a:latin typeface="Barlow Medium"/>
                <a:ea typeface="Barlow Medium"/>
                <a:cs typeface="Barlow Medium"/>
                <a:sym typeface="Barlow Medium"/>
              </a:rPr>
              <a:t>”</a:t>
            </a:r>
            <a:r>
              <a:rPr i="1" lang="en-GB" sz="2100">
                <a:latin typeface="Metal"/>
                <a:ea typeface="Metal"/>
                <a:cs typeface="Metal"/>
                <a:sym typeface="Metal"/>
              </a:rPr>
              <a:t> </a:t>
            </a:r>
            <a:endParaRPr i="1" sz="2100">
              <a:latin typeface="Metal"/>
              <a:ea typeface="Metal"/>
              <a:cs typeface="Metal"/>
              <a:sym typeface="Metal"/>
            </a:endParaRPr>
          </a:p>
        </p:txBody>
      </p:sp>
      <p:sp>
        <p:nvSpPr>
          <p:cNvPr id="206" name="Google Shape;206;p26"/>
          <p:cNvSpPr txBox="1"/>
          <p:nvPr/>
        </p:nvSpPr>
        <p:spPr>
          <a:xfrm>
            <a:off x="5404275" y="1475975"/>
            <a:ext cx="3654000" cy="208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1700">
                <a:solidFill>
                  <a:srgbClr val="FFFFFF"/>
                </a:solidFill>
                <a:latin typeface="Barlow"/>
                <a:ea typeface="Barlow"/>
                <a:cs typeface="Barlow"/>
                <a:sym typeface="Barlow"/>
              </a:rPr>
              <a:t>Le donne detenute in un campo di concentramento nazista (Auschwitz) vengono risparmiate dalla morte in cambio della musica per i loro rapitori.</a:t>
            </a:r>
            <a:endParaRPr i="1" sz="1700">
              <a:solidFill>
                <a:srgbClr val="FFFFFF"/>
              </a:solidFill>
              <a:latin typeface="Barlow"/>
              <a:ea typeface="Barlow"/>
              <a:cs typeface="Barlow"/>
              <a:sym typeface="Barlow"/>
            </a:endParaRPr>
          </a:p>
          <a:p>
            <a:pPr indent="0" lvl="0" marL="0" rtl="0" algn="l">
              <a:spcBef>
                <a:spcPts val="0"/>
              </a:spcBef>
              <a:spcAft>
                <a:spcPts val="0"/>
              </a:spcAft>
              <a:buNone/>
            </a:pPr>
            <a:r>
              <a:rPr i="1" lang="en-GB" sz="1700">
                <a:solidFill>
                  <a:srgbClr val="FFFFFF"/>
                </a:solidFill>
                <a:latin typeface="Barlow"/>
                <a:ea typeface="Barlow"/>
                <a:cs typeface="Barlow"/>
                <a:sym typeface="Barlow"/>
              </a:rPr>
              <a:t>Una musicista ebrea è incaricata di suonare per gli altri detenuti in marcia verso la morte nelle camere a gas.</a:t>
            </a:r>
            <a:endParaRPr i="1" sz="1700">
              <a:solidFill>
                <a:srgbClr val="FFFFFF"/>
              </a:solidFill>
              <a:latin typeface="Barlow"/>
              <a:ea typeface="Barlow"/>
              <a:cs typeface="Barlow"/>
              <a:sym typeface="Barlow"/>
            </a:endParaRPr>
          </a:p>
        </p:txBody>
      </p:sp>
      <p:sp>
        <p:nvSpPr>
          <p:cNvPr id="207" name="Google Shape;207;p26"/>
          <p:cNvSpPr/>
          <p:nvPr/>
        </p:nvSpPr>
        <p:spPr>
          <a:xfrm>
            <a:off x="952950" y="454797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26"/>
          <p:cNvSpPr/>
          <p:nvPr/>
        </p:nvSpPr>
        <p:spPr>
          <a:xfrm>
            <a:off x="334550" y="454797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26"/>
          <p:cNvSpPr/>
          <p:nvPr/>
        </p:nvSpPr>
        <p:spPr>
          <a:xfrm>
            <a:off x="643750" y="454797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1% di interesse giornaliero con criptomonete&#10;&#10;https://attonbank.com/registration/?a...&#10;&#10;Testato e funzionante&#10;&#10;---------------------------------------------------------------------------------------------------&#10;&#10;&#10;Bot telegram per Litecoin, testato e funzionante&#10;&#10;https://t.me/Litecoin_click_bot?start=PH47&#10;&#10;--------------------------------------------------------------------------------------------------&#10;&#10;Per guadagnare facilmente qualche spicciolo di bitcoin cash, testato e funzionante&#10;&#10;https://bitcoinaliens.com/?ref=1650016&amp;game=7&amp;pf=2&#10;&#10;Il mio blog: https://www.shrink-service.it/s/83mPpE&#10;seguimi su twitter: https://www.shrink-service.it/pbfKxb&#10;Il libro da cui è tratto il film:  http://www.shrink-service.it/s/orvUym&#10;Il dvd del film:  http://www.shrink-service.it/s/2zIu94&#10;Il mio blog: http://j.gs/19315957/scuoladimostri&#10;seguimi su twitter: http://j.gs/BTBd&#10;Support me (Donazioni):&#10;&#10;Bitcoin&#10;1JQ2dXuLBSk4CsPv8tKQ4dwidefXMvmbzM&#10;&#10;Ripple xrp&#10;rKYADpvm3HHmsrgtaUm1dpXpvFnQFycZDr&#10;&#10;Ethereum&#10;0x3B8c4af5A37DDcf51656Ff590920C8491Bc4ed60&#10;&#10;Dash&#10;XnvLJ5WUA8mLdVKqF6DQJni4eVDCBR5pUh&#10;&#10;Litecoin&#10;LSgMGKzZX5noQHkZnqzgvLXt6A9kL5j9ZU&#10;&#10;&#10;Ballata per un condannato&#10;Titolo originale: Playing for Time&#10;ANNO: 1980&#10;REGIA: Daniel Mann&#10;ATTORI: Vanessa Redgrave, Jane Alexander, Maud Adams, Marisa Berenson, Verna Bloom, Christine Baranski, Robin Bartlett, Mady Kaplan, Viveca Lindfors, Anna Levine, Melanie Mayron, Marcell Rosenblatt, Max Wright, Donna Haley, Lenore Harris, Will Lee&#10;&#10;&#10;Una famosa cantante franco-ebrea usa la propria voce come merce di scambio per sopravvivere a qualsiasi costo nell'inferno di Auschwitz. &#10;Le note della Marsigliese cantate in coro accoglieranno i liberatori." id="210" name="Google Shape;210;p26" title="Ballata per un condannato 1980">
            <a:hlinkClick r:id="rId3"/>
          </p:cNvPr>
          <p:cNvPicPr preferRelativeResize="0"/>
          <p:nvPr/>
        </p:nvPicPr>
        <p:blipFill>
          <a:blip r:embed="rId4">
            <a:alphaModFix/>
          </a:blip>
          <a:stretch>
            <a:fillRect/>
          </a:stretch>
        </p:blipFill>
        <p:spPr>
          <a:xfrm>
            <a:off x="334550" y="1085850"/>
            <a:ext cx="3962400" cy="2971800"/>
          </a:xfrm>
          <a:prstGeom prst="rect">
            <a:avLst/>
          </a:prstGeom>
          <a:noFill/>
          <a:ln>
            <a:noFill/>
          </a:ln>
        </p:spPr>
      </p:pic>
      <p:sp>
        <p:nvSpPr>
          <p:cNvPr id="211" name="Google Shape;211;p26"/>
          <p:cNvSpPr/>
          <p:nvPr/>
        </p:nvSpPr>
        <p:spPr>
          <a:xfrm>
            <a:off x="5404275" y="1200150"/>
            <a:ext cx="2186100" cy="96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1000">
        <p14:prism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1000"/>
                                        <p:tgtEl>
                                          <p:spTgt spid="2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7"/>
          <p:cNvSpPr txBox="1"/>
          <p:nvPr/>
        </p:nvSpPr>
        <p:spPr>
          <a:xfrm>
            <a:off x="0" y="0"/>
            <a:ext cx="3237900" cy="5143500"/>
          </a:xfrm>
          <a:prstGeom prst="rect">
            <a:avLst/>
          </a:prstGeom>
          <a:solidFill>
            <a:srgbClr val="000000"/>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7"/>
          <p:cNvSpPr txBox="1"/>
          <p:nvPr/>
        </p:nvSpPr>
        <p:spPr>
          <a:xfrm>
            <a:off x="5512425" y="1314600"/>
            <a:ext cx="2200200" cy="251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1700">
                <a:latin typeface="Barlow"/>
                <a:ea typeface="Barlow"/>
                <a:cs typeface="Barlow"/>
                <a:sym typeface="Barlow"/>
              </a:rPr>
              <a:t>Fania Fénelon morì il 19 dicembre 1983, all'età di 75 anni, in un ospedale di Parigi. Le cause della morte furono dichiarate come cancro e una malattia cardiaca.</a:t>
            </a:r>
            <a:endParaRPr i="1" sz="1700">
              <a:latin typeface="Barlow"/>
              <a:ea typeface="Barlow"/>
              <a:cs typeface="Barlow"/>
              <a:sym typeface="Barlow"/>
            </a:endParaRPr>
          </a:p>
        </p:txBody>
      </p:sp>
      <p:pic>
        <p:nvPicPr>
          <p:cNvPr id="218" name="Google Shape;218;p27"/>
          <p:cNvPicPr preferRelativeResize="0"/>
          <p:nvPr/>
        </p:nvPicPr>
        <p:blipFill>
          <a:blip r:embed="rId3">
            <a:alphaModFix/>
          </a:blip>
          <a:stretch>
            <a:fillRect/>
          </a:stretch>
        </p:blipFill>
        <p:spPr>
          <a:xfrm>
            <a:off x="296225" y="0"/>
            <a:ext cx="1514700" cy="2317470"/>
          </a:xfrm>
          <a:prstGeom prst="rect">
            <a:avLst/>
          </a:prstGeom>
          <a:noFill/>
          <a:ln>
            <a:noFill/>
          </a:ln>
        </p:spPr>
      </p:pic>
      <p:pic>
        <p:nvPicPr>
          <p:cNvPr id="219" name="Google Shape;219;p27"/>
          <p:cNvPicPr preferRelativeResize="0"/>
          <p:nvPr/>
        </p:nvPicPr>
        <p:blipFill rotWithShape="1">
          <a:blip r:embed="rId4">
            <a:alphaModFix/>
          </a:blip>
          <a:srcRect b="0" l="19518" r="27442" t="0"/>
          <a:stretch/>
        </p:blipFill>
        <p:spPr>
          <a:xfrm>
            <a:off x="194550" y="2571750"/>
            <a:ext cx="2027474" cy="2571750"/>
          </a:xfrm>
          <a:prstGeom prst="rect">
            <a:avLst/>
          </a:prstGeom>
          <a:noFill/>
          <a:ln>
            <a:noFill/>
          </a:ln>
        </p:spPr>
      </p:pic>
      <p:pic>
        <p:nvPicPr>
          <p:cNvPr id="220" name="Google Shape;220;p27"/>
          <p:cNvPicPr preferRelativeResize="0"/>
          <p:nvPr/>
        </p:nvPicPr>
        <p:blipFill>
          <a:blip r:embed="rId5">
            <a:alphaModFix/>
          </a:blip>
          <a:stretch>
            <a:fillRect/>
          </a:stretch>
        </p:blipFill>
        <p:spPr>
          <a:xfrm>
            <a:off x="2390725" y="125225"/>
            <a:ext cx="2116546" cy="3098874"/>
          </a:xfrm>
          <a:prstGeom prst="rect">
            <a:avLst/>
          </a:prstGeom>
          <a:noFill/>
          <a:ln>
            <a:noFill/>
          </a:ln>
        </p:spPr>
      </p:pic>
      <p:sp>
        <p:nvSpPr>
          <p:cNvPr id="221" name="Google Shape;221;p27"/>
          <p:cNvSpPr/>
          <p:nvPr/>
        </p:nvSpPr>
        <p:spPr>
          <a:xfrm>
            <a:off x="6072850" y="277925"/>
            <a:ext cx="2515200" cy="1251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7"/>
          <p:cNvSpPr/>
          <p:nvPr/>
        </p:nvSpPr>
        <p:spPr>
          <a:xfrm rot="5400000">
            <a:off x="6878800" y="1987175"/>
            <a:ext cx="3516000" cy="975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3" name="Google Shape;223;p27"/>
          <p:cNvPicPr preferRelativeResize="0"/>
          <p:nvPr/>
        </p:nvPicPr>
        <p:blipFill rotWithShape="1">
          <a:blip r:embed="rId6">
            <a:alphaModFix/>
          </a:blip>
          <a:srcRect b="5471" l="0" r="40330" t="20283"/>
          <a:stretch/>
        </p:blipFill>
        <p:spPr>
          <a:xfrm>
            <a:off x="2435275" y="3349675"/>
            <a:ext cx="2116550" cy="1721200"/>
          </a:xfrm>
          <a:prstGeom prst="rect">
            <a:avLst/>
          </a:prstGeom>
          <a:noFill/>
          <a:ln>
            <a:noFill/>
          </a:ln>
        </p:spPr>
      </p:pic>
      <p:sp>
        <p:nvSpPr>
          <p:cNvPr id="224" name="Google Shape;224;p27"/>
          <p:cNvSpPr txBox="1"/>
          <p:nvPr/>
        </p:nvSpPr>
        <p:spPr>
          <a:xfrm>
            <a:off x="5175700" y="4539800"/>
            <a:ext cx="31473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a:t>Il breve filmato e alcune foto sono tratte dal film “Playing for time”</a:t>
            </a:r>
            <a:endParaRPr sz="800"/>
          </a:p>
        </p:txBody>
      </p:sp>
    </p:spTree>
  </p:cSld>
  <p:clrMapOvr>
    <a:masterClrMapping/>
  </p:clrMapOvr>
  <mc:AlternateContent>
    <mc:Choice Requires="p14">
      <p:transition spd="slow" p14:dur="1500">
        <p:push/>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4"/>
          <p:cNvSpPr/>
          <p:nvPr/>
        </p:nvSpPr>
        <p:spPr>
          <a:xfrm>
            <a:off x="0" y="-22625"/>
            <a:ext cx="3868200" cy="51660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 name="Google Shape;73;p14"/>
          <p:cNvPicPr preferRelativeResize="0"/>
          <p:nvPr/>
        </p:nvPicPr>
        <p:blipFill rotWithShape="1">
          <a:blip r:embed="rId3">
            <a:alphaModFix/>
          </a:blip>
          <a:srcRect b="37154" l="0" r="0" t="0"/>
          <a:stretch/>
        </p:blipFill>
        <p:spPr>
          <a:xfrm>
            <a:off x="915675" y="1067700"/>
            <a:ext cx="2631175" cy="2626000"/>
          </a:xfrm>
          <a:prstGeom prst="rect">
            <a:avLst/>
          </a:prstGeom>
          <a:noFill/>
          <a:ln cap="flat" cmpd="sng" w="9525">
            <a:solidFill>
              <a:srgbClr val="000000"/>
            </a:solidFill>
            <a:prstDash val="solid"/>
            <a:round/>
            <a:headEnd len="sm" w="sm" type="none"/>
            <a:tailEnd len="sm" w="sm" type="none"/>
          </a:ln>
        </p:spPr>
      </p:pic>
      <p:sp>
        <p:nvSpPr>
          <p:cNvPr id="74" name="Google Shape;74;p14"/>
          <p:cNvSpPr/>
          <p:nvPr/>
        </p:nvSpPr>
        <p:spPr>
          <a:xfrm>
            <a:off x="454900" y="1974050"/>
            <a:ext cx="209400" cy="2037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4"/>
          <p:cNvSpPr/>
          <p:nvPr/>
        </p:nvSpPr>
        <p:spPr>
          <a:xfrm>
            <a:off x="454900" y="2278850"/>
            <a:ext cx="209400" cy="2037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4"/>
          <p:cNvSpPr/>
          <p:nvPr/>
        </p:nvSpPr>
        <p:spPr>
          <a:xfrm>
            <a:off x="454900" y="2583650"/>
            <a:ext cx="209400" cy="2037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txBox="1"/>
          <p:nvPr/>
        </p:nvSpPr>
        <p:spPr>
          <a:xfrm>
            <a:off x="4572000" y="842250"/>
            <a:ext cx="4468500" cy="332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Barlow"/>
                <a:ea typeface="Barlow"/>
                <a:cs typeface="Barlow"/>
                <a:sym typeface="Barlow"/>
              </a:rPr>
              <a:t>Fania Fénelon, pseudonimo di Fanja Goldstein, è stata una </a:t>
            </a:r>
            <a:r>
              <a:rPr lang="en-GB">
                <a:latin typeface="Barlow Medium"/>
                <a:ea typeface="Barlow Medium"/>
                <a:cs typeface="Barlow Medium"/>
                <a:sym typeface="Barlow Medium"/>
              </a:rPr>
              <a:t>pianista</a:t>
            </a:r>
            <a:r>
              <a:rPr lang="en-GB">
                <a:latin typeface="Barlow"/>
                <a:ea typeface="Barlow"/>
                <a:cs typeface="Barlow"/>
                <a:sym typeface="Barlow"/>
              </a:rPr>
              <a:t>, </a:t>
            </a:r>
            <a:r>
              <a:rPr lang="en-GB">
                <a:latin typeface="Barlow Medium"/>
                <a:ea typeface="Barlow Medium"/>
                <a:cs typeface="Barlow Medium"/>
                <a:sym typeface="Barlow Medium"/>
              </a:rPr>
              <a:t>compositrice</a:t>
            </a:r>
            <a:r>
              <a:rPr lang="en-GB">
                <a:latin typeface="Barlow"/>
                <a:ea typeface="Barlow"/>
                <a:cs typeface="Barlow"/>
                <a:sym typeface="Barlow"/>
              </a:rPr>
              <a:t> e </a:t>
            </a:r>
            <a:r>
              <a:rPr lang="en-GB">
                <a:latin typeface="Barlow Medium"/>
                <a:ea typeface="Barlow Medium"/>
                <a:cs typeface="Barlow Medium"/>
                <a:sym typeface="Barlow Medium"/>
              </a:rPr>
              <a:t>cantante</a:t>
            </a:r>
            <a:r>
              <a:rPr lang="en-GB">
                <a:latin typeface="Barlow"/>
                <a:ea typeface="Barlow"/>
                <a:cs typeface="Barlow"/>
                <a:sym typeface="Barlow"/>
              </a:rPr>
              <a:t>  nell'</a:t>
            </a:r>
            <a:r>
              <a:rPr lang="en-GB">
                <a:latin typeface="Barlow Medium"/>
                <a:ea typeface="Barlow Medium"/>
                <a:cs typeface="Barlow Medium"/>
                <a:sym typeface="Barlow Medium"/>
              </a:rPr>
              <a:t>orchestra femminile di Auschwitz</a:t>
            </a:r>
            <a:r>
              <a:rPr lang="en-GB">
                <a:latin typeface="Barlow"/>
                <a:ea typeface="Barlow"/>
                <a:cs typeface="Barlow"/>
                <a:sym typeface="Barlow"/>
              </a:rPr>
              <a:t> sopravvissuta all'Olocausto.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rPr lang="en-GB">
                <a:latin typeface="Barlow"/>
                <a:ea typeface="Barlow"/>
                <a:cs typeface="Barlow"/>
                <a:sym typeface="Barlow"/>
              </a:rPr>
              <a:t>Nacque a Parigi nel 1908 da padre ebreo e madre cattolica.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rPr lang="en-GB">
                <a:latin typeface="Barlow"/>
                <a:ea typeface="Barlow"/>
                <a:cs typeface="Barlow"/>
                <a:sym typeface="Barlow"/>
              </a:rPr>
              <a:t>Aveva due fratelli, Leonide e Michel Goldstein, entrambi sopravvissuti alla guerra. Si sposò con Silvio Perla, ma il matrimonio finì con il divorzio, che fu definito dopo la guerra.</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rPr lang="en-GB">
                <a:latin typeface="Barlow"/>
                <a:ea typeface="Barlow"/>
                <a:cs typeface="Barlow"/>
                <a:sym typeface="Barlow"/>
              </a:rPr>
              <a:t>Frequentò il Conservatoire de Paris, dove ottenne un primo premio in pianoforte e allo stesso tempo faceva delle serate, cantando nei bar.</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5"/>
          <p:cNvSpPr/>
          <p:nvPr/>
        </p:nvSpPr>
        <p:spPr>
          <a:xfrm>
            <a:off x="3519575" y="4588650"/>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5"/>
          <p:cNvSpPr/>
          <p:nvPr/>
        </p:nvSpPr>
        <p:spPr>
          <a:xfrm>
            <a:off x="3519575" y="3963788"/>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5"/>
          <p:cNvSpPr/>
          <p:nvPr/>
        </p:nvSpPr>
        <p:spPr>
          <a:xfrm>
            <a:off x="3519575" y="4276225"/>
            <a:ext cx="209400" cy="2037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5"/>
          <p:cNvSpPr txBox="1"/>
          <p:nvPr/>
        </p:nvSpPr>
        <p:spPr>
          <a:xfrm>
            <a:off x="278600" y="300050"/>
            <a:ext cx="3300300" cy="349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5"/>
          <p:cNvSpPr txBox="1"/>
          <p:nvPr/>
        </p:nvSpPr>
        <p:spPr>
          <a:xfrm>
            <a:off x="399350" y="756925"/>
            <a:ext cx="3058800" cy="414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Barlow"/>
                <a:ea typeface="Barlow"/>
                <a:cs typeface="Barlow"/>
                <a:sym typeface="Barlow"/>
              </a:rPr>
              <a:t>Durante la seconda guerra mondiale entrò a far parte della Resistenza francese nel 1940, ma fu arrestata e deportata ad Auschwitz-Birkenau. Ad </a:t>
            </a:r>
            <a:r>
              <a:rPr lang="en-GB">
                <a:solidFill>
                  <a:schemeClr val="dk1"/>
                </a:solidFill>
                <a:latin typeface="Barlow"/>
                <a:ea typeface="Barlow"/>
                <a:cs typeface="Barlow"/>
                <a:sym typeface="Barlow"/>
              </a:rPr>
              <a:t>Auschwitz</a:t>
            </a:r>
            <a:r>
              <a:rPr lang="en-GB">
                <a:latin typeface="Barlow"/>
                <a:ea typeface="Barlow"/>
                <a:cs typeface="Barlow"/>
                <a:sym typeface="Barlow"/>
              </a:rPr>
              <a:t>  divenne membro dell'orchestra femminile. Una volta arrivata al campo, un Kapo iniziò a reclutare qualsiasi cantante o musicista.  Sebbene Fania fosse molto debole decise di offersi come volontaria. Quindi fu portata in una stanza calda, dove fece il provino per Alma Rosé con un estratto da Madame Butterfly di Puccini. La Fénelon fu trasferita poi nella caserma dei musicisti, nella quale vivevano insieme membri ebrei e non  dell'orchestra.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p:txBody>
      </p:sp>
      <p:sp>
        <p:nvSpPr>
          <p:cNvPr id="87" name="Google Shape;87;p15"/>
          <p:cNvSpPr/>
          <p:nvPr/>
        </p:nvSpPr>
        <p:spPr>
          <a:xfrm>
            <a:off x="499700" y="395875"/>
            <a:ext cx="2858100" cy="2037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 name="Google Shape;88;p15"/>
          <p:cNvPicPr preferRelativeResize="0"/>
          <p:nvPr/>
        </p:nvPicPr>
        <p:blipFill rotWithShape="1">
          <a:blip r:embed="rId3">
            <a:alphaModFix/>
          </a:blip>
          <a:srcRect b="6410" l="0" r="19465" t="0"/>
          <a:stretch/>
        </p:blipFill>
        <p:spPr>
          <a:xfrm>
            <a:off x="3922075" y="395875"/>
            <a:ext cx="4930101" cy="4396475"/>
          </a:xfrm>
          <a:prstGeom prst="rect">
            <a:avLst/>
          </a:prstGeom>
          <a:noFill/>
          <a:ln>
            <a:noFill/>
          </a:ln>
        </p:spPr>
      </p:pic>
    </p:spTree>
  </p:cSld>
  <p:clrMapOvr>
    <a:masterClrMapping/>
  </p:clrMapOvr>
  <mc:AlternateContent>
    <mc:Choice Requires="p14">
      <p:transition spd="slow" p14:dur="1000">
        <p:push/>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6"/>
          <p:cNvSpPr/>
          <p:nvPr/>
        </p:nvSpPr>
        <p:spPr>
          <a:xfrm>
            <a:off x="4572000" y="0"/>
            <a:ext cx="4572000" cy="51573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4" name="Google Shape;94;p16"/>
          <p:cNvPicPr preferRelativeResize="0"/>
          <p:nvPr/>
        </p:nvPicPr>
        <p:blipFill rotWithShape="1">
          <a:blip r:embed="rId3">
            <a:alphaModFix/>
          </a:blip>
          <a:srcRect b="0" l="10124" r="10592" t="0"/>
          <a:stretch/>
        </p:blipFill>
        <p:spPr>
          <a:xfrm>
            <a:off x="5423850" y="0"/>
            <a:ext cx="2868295" cy="5143500"/>
          </a:xfrm>
          <a:prstGeom prst="rect">
            <a:avLst/>
          </a:prstGeom>
          <a:noFill/>
          <a:ln>
            <a:noFill/>
          </a:ln>
        </p:spPr>
      </p:pic>
      <p:sp>
        <p:nvSpPr>
          <p:cNvPr id="95" name="Google Shape;95;p16"/>
          <p:cNvSpPr txBox="1"/>
          <p:nvPr/>
        </p:nvSpPr>
        <p:spPr>
          <a:xfrm>
            <a:off x="472475" y="389850"/>
            <a:ext cx="3321300" cy="437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500">
                <a:latin typeface="Barlow"/>
                <a:ea typeface="Barlow"/>
                <a:cs typeface="Barlow"/>
                <a:sym typeface="Barlow"/>
              </a:rPr>
              <a:t>Come altri membri dell'orchestra femminile di Birkenau, Fénelon godeva di una serie di "privilegi" rispetto ai normali prigionieri.  La caserma dei musicisti aveva il proprio bagno, la propria stufa e le stanze per le esercitazioni. Rosé era anche riuscita a procurarsi razioni extra, libertà dai dettagli di lavoro e abiti migliori. Tali vantaggi, tuttavia, avevano anche un lato negativo, perchè li distinguevano dagli altri prigionieri, i quali divennero  gelosi e sospettosi. Considerati i "cagnolini" delle SS, i musicisti dovettero, soprattutto, subire l'angoscia di usare la loro arte per aiutare e confortare i loro torturatori.</a:t>
            </a:r>
            <a:endParaRPr sz="1500">
              <a:latin typeface="Barlow"/>
              <a:ea typeface="Barlow"/>
              <a:cs typeface="Barlow"/>
              <a:sym typeface="Barlow"/>
            </a:endParaRPr>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id="100" name="Google Shape;100;p17"/>
          <p:cNvPicPr preferRelativeResize="0"/>
          <p:nvPr/>
        </p:nvPicPr>
        <p:blipFill rotWithShape="1">
          <a:blip r:embed="rId3">
            <a:alphaModFix/>
          </a:blip>
          <a:srcRect b="3791" l="2940" r="4312" t="3735"/>
          <a:stretch/>
        </p:blipFill>
        <p:spPr>
          <a:xfrm>
            <a:off x="4893475" y="650900"/>
            <a:ext cx="2382425" cy="3145925"/>
          </a:xfrm>
          <a:prstGeom prst="rect">
            <a:avLst/>
          </a:prstGeom>
          <a:noFill/>
          <a:ln>
            <a:noFill/>
          </a:ln>
        </p:spPr>
      </p:pic>
      <p:sp>
        <p:nvSpPr>
          <p:cNvPr id="101" name="Google Shape;101;p17"/>
          <p:cNvSpPr/>
          <p:nvPr/>
        </p:nvSpPr>
        <p:spPr>
          <a:xfrm>
            <a:off x="1521625" y="651225"/>
            <a:ext cx="3372000" cy="31458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7"/>
          <p:cNvSpPr/>
          <p:nvPr/>
        </p:nvSpPr>
        <p:spPr>
          <a:xfrm>
            <a:off x="4572000" y="1575450"/>
            <a:ext cx="598800" cy="6153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7"/>
          <p:cNvSpPr txBox="1"/>
          <p:nvPr/>
        </p:nvSpPr>
        <p:spPr>
          <a:xfrm>
            <a:off x="4517850" y="1622800"/>
            <a:ext cx="707100" cy="64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2200"/>
              <a:t>🎝</a:t>
            </a:r>
            <a:endParaRPr sz="2200"/>
          </a:p>
        </p:txBody>
      </p:sp>
      <p:sp>
        <p:nvSpPr>
          <p:cNvPr id="104" name="Google Shape;104;p17"/>
          <p:cNvSpPr/>
          <p:nvPr/>
        </p:nvSpPr>
        <p:spPr>
          <a:xfrm>
            <a:off x="385775" y="650900"/>
            <a:ext cx="900000" cy="8574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7"/>
          <p:cNvSpPr txBox="1"/>
          <p:nvPr/>
        </p:nvSpPr>
        <p:spPr>
          <a:xfrm>
            <a:off x="1756425" y="1114400"/>
            <a:ext cx="2666400" cy="20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FFFFFF"/>
                </a:solidFill>
                <a:latin typeface="Barlow"/>
                <a:ea typeface="Barlow"/>
                <a:cs typeface="Barlow"/>
                <a:sym typeface="Barlow"/>
              </a:rPr>
              <a:t>A Birkenau la Fénelon fu </a:t>
            </a:r>
            <a:endParaRPr sz="1600">
              <a:solidFill>
                <a:srgbClr val="FFFFFF"/>
              </a:solidFill>
              <a:latin typeface="Barlow"/>
              <a:ea typeface="Barlow"/>
              <a:cs typeface="Barlow"/>
              <a:sym typeface="Barlow"/>
            </a:endParaRPr>
          </a:p>
          <a:p>
            <a:pPr indent="0" lvl="0" marL="0" rtl="0" algn="l">
              <a:spcBef>
                <a:spcPts val="0"/>
              </a:spcBef>
              <a:spcAft>
                <a:spcPts val="0"/>
              </a:spcAft>
              <a:buNone/>
            </a:pPr>
            <a:r>
              <a:rPr lang="en-GB" sz="1600">
                <a:solidFill>
                  <a:srgbClr val="FFFFFF"/>
                </a:solidFill>
                <a:latin typeface="Barlow"/>
                <a:ea typeface="Barlow"/>
                <a:cs typeface="Barlow"/>
                <a:sym typeface="Barlow"/>
              </a:rPr>
              <a:t>una pianista, una delle </a:t>
            </a:r>
            <a:endParaRPr sz="1600">
              <a:solidFill>
                <a:srgbClr val="FFFFFF"/>
              </a:solidFill>
              <a:latin typeface="Barlow"/>
              <a:ea typeface="Barlow"/>
              <a:cs typeface="Barlow"/>
              <a:sym typeface="Barlow"/>
            </a:endParaRPr>
          </a:p>
          <a:p>
            <a:pPr indent="0" lvl="0" marL="0" rtl="0" algn="l">
              <a:spcBef>
                <a:spcPts val="0"/>
              </a:spcBef>
              <a:spcAft>
                <a:spcPts val="0"/>
              </a:spcAft>
              <a:buNone/>
            </a:pPr>
            <a:r>
              <a:rPr lang="en-GB" sz="1600">
                <a:solidFill>
                  <a:srgbClr val="FFFFFF"/>
                </a:solidFill>
                <a:latin typeface="Barlow"/>
                <a:ea typeface="Barlow"/>
                <a:cs typeface="Barlow"/>
                <a:sym typeface="Barlow"/>
              </a:rPr>
              <a:t>due principali cantanti, un'arrangiatrice </a:t>
            </a:r>
            <a:endParaRPr sz="1600">
              <a:solidFill>
                <a:srgbClr val="FFFFFF"/>
              </a:solidFill>
              <a:latin typeface="Barlow"/>
              <a:ea typeface="Barlow"/>
              <a:cs typeface="Barlow"/>
              <a:sym typeface="Barlow"/>
            </a:endParaRPr>
          </a:p>
          <a:p>
            <a:pPr indent="0" lvl="0" marL="0" rtl="0" algn="l">
              <a:spcBef>
                <a:spcPts val="0"/>
              </a:spcBef>
              <a:spcAft>
                <a:spcPts val="0"/>
              </a:spcAft>
              <a:buNone/>
            </a:pPr>
            <a:r>
              <a:rPr lang="en-GB" sz="1600">
                <a:solidFill>
                  <a:srgbClr val="FFFFFF"/>
                </a:solidFill>
                <a:latin typeface="Barlow"/>
                <a:ea typeface="Barlow"/>
                <a:cs typeface="Barlow"/>
                <a:sym typeface="Barlow"/>
              </a:rPr>
              <a:t>occasionale di pezzi musicali e persino</a:t>
            </a:r>
            <a:endParaRPr sz="1600">
              <a:solidFill>
                <a:srgbClr val="FFFFFF"/>
              </a:solidFill>
              <a:latin typeface="Barlow"/>
              <a:ea typeface="Barlow"/>
              <a:cs typeface="Barlow"/>
              <a:sym typeface="Barlow"/>
            </a:endParaRPr>
          </a:p>
          <a:p>
            <a:pPr indent="0" lvl="0" marL="0" rtl="0" algn="l">
              <a:spcBef>
                <a:spcPts val="0"/>
              </a:spcBef>
              <a:spcAft>
                <a:spcPts val="0"/>
              </a:spcAft>
              <a:buNone/>
            </a:pPr>
            <a:r>
              <a:rPr lang="en-GB" sz="1600">
                <a:solidFill>
                  <a:srgbClr val="FFFFFF"/>
                </a:solidFill>
                <a:latin typeface="Barlow"/>
                <a:ea typeface="Barlow"/>
                <a:cs typeface="Barlow"/>
                <a:sym typeface="Barlow"/>
              </a:rPr>
              <a:t> una batterista per </a:t>
            </a:r>
            <a:endParaRPr sz="1600">
              <a:solidFill>
                <a:srgbClr val="FFFFFF"/>
              </a:solidFill>
              <a:latin typeface="Barlow"/>
              <a:ea typeface="Barlow"/>
              <a:cs typeface="Barlow"/>
              <a:sym typeface="Barlow"/>
            </a:endParaRPr>
          </a:p>
          <a:p>
            <a:pPr indent="0" lvl="0" marL="0" rtl="0" algn="l">
              <a:spcBef>
                <a:spcPts val="0"/>
              </a:spcBef>
              <a:spcAft>
                <a:spcPts val="0"/>
              </a:spcAft>
              <a:buNone/>
            </a:pPr>
            <a:r>
              <a:rPr lang="en-GB" sz="1600">
                <a:solidFill>
                  <a:srgbClr val="FFFFFF"/>
                </a:solidFill>
                <a:latin typeface="Barlow"/>
                <a:ea typeface="Barlow"/>
                <a:cs typeface="Barlow"/>
                <a:sym typeface="Barlow"/>
              </a:rPr>
              <a:t>un certo periodo. </a:t>
            </a:r>
            <a:endParaRPr sz="1600">
              <a:latin typeface="Barlow"/>
              <a:ea typeface="Barlow"/>
              <a:cs typeface="Barlow"/>
              <a:sym typeface="Barlow"/>
            </a:endParaRPr>
          </a:p>
        </p:txBody>
      </p:sp>
      <p:sp>
        <p:nvSpPr>
          <p:cNvPr id="106" name="Google Shape;106;p17"/>
          <p:cNvSpPr txBox="1"/>
          <p:nvPr/>
        </p:nvSpPr>
        <p:spPr>
          <a:xfrm>
            <a:off x="471500" y="4007650"/>
            <a:ext cx="8036700" cy="8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7"/>
          <p:cNvSpPr txBox="1"/>
          <p:nvPr/>
        </p:nvSpPr>
        <p:spPr>
          <a:xfrm>
            <a:off x="851850" y="4111750"/>
            <a:ext cx="7440300" cy="64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Barlow"/>
                <a:ea typeface="Barlow"/>
                <a:cs typeface="Barlow"/>
                <a:sym typeface="Barlow"/>
              </a:rPr>
              <a:t>Tutti i membri dell'orchestra sopravvissero alla guerra, tranne due suonatrici, Lola Kroner e Julie Stroumsa e la direttrice Alma Rosé, che morì nel campo per una malattia improvvisa.</a:t>
            </a:r>
            <a:endParaRPr>
              <a:latin typeface="Barlow"/>
              <a:ea typeface="Barlow"/>
              <a:cs typeface="Barlow"/>
              <a:sym typeface="Barlow"/>
            </a:endParaRPr>
          </a:p>
        </p:txBody>
      </p:sp>
      <p:sp>
        <p:nvSpPr>
          <p:cNvPr id="108" name="Google Shape;108;p17"/>
          <p:cNvSpPr/>
          <p:nvPr/>
        </p:nvSpPr>
        <p:spPr>
          <a:xfrm>
            <a:off x="7876000" y="1653825"/>
            <a:ext cx="482100" cy="21432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7"/>
          <p:cNvSpPr/>
          <p:nvPr/>
        </p:nvSpPr>
        <p:spPr>
          <a:xfrm>
            <a:off x="8040550" y="3445100"/>
            <a:ext cx="153000" cy="1554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7"/>
          <p:cNvSpPr/>
          <p:nvPr/>
        </p:nvSpPr>
        <p:spPr>
          <a:xfrm>
            <a:off x="8040550" y="3182475"/>
            <a:ext cx="153000" cy="1554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7"/>
          <p:cNvSpPr/>
          <p:nvPr/>
        </p:nvSpPr>
        <p:spPr>
          <a:xfrm>
            <a:off x="8040550" y="2919850"/>
            <a:ext cx="153000" cy="155400"/>
          </a:xfrm>
          <a:prstGeom prst="ellipse">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pic>
        <p:nvPicPr>
          <p:cNvPr id="116" name="Google Shape;116;p18"/>
          <p:cNvPicPr preferRelativeResize="0"/>
          <p:nvPr/>
        </p:nvPicPr>
        <p:blipFill rotWithShape="1">
          <a:blip r:embed="rId3">
            <a:alphaModFix/>
          </a:blip>
          <a:srcRect b="7415" l="0" r="7415" t="0"/>
          <a:stretch/>
        </p:blipFill>
        <p:spPr>
          <a:xfrm>
            <a:off x="739625" y="875500"/>
            <a:ext cx="2581675" cy="3724300"/>
          </a:xfrm>
          <a:prstGeom prst="rect">
            <a:avLst/>
          </a:prstGeom>
          <a:noFill/>
          <a:ln>
            <a:noFill/>
          </a:ln>
        </p:spPr>
      </p:pic>
      <p:sp>
        <p:nvSpPr>
          <p:cNvPr id="117" name="Google Shape;117;p18"/>
          <p:cNvSpPr/>
          <p:nvPr/>
        </p:nvSpPr>
        <p:spPr>
          <a:xfrm>
            <a:off x="389575" y="458600"/>
            <a:ext cx="2653800" cy="3918900"/>
          </a:xfrm>
          <a:prstGeom prst="frame">
            <a:avLst>
              <a:gd fmla="val 2197" name="adj1"/>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8"/>
          <p:cNvSpPr txBox="1"/>
          <p:nvPr/>
        </p:nvSpPr>
        <p:spPr>
          <a:xfrm>
            <a:off x="3654825" y="458600"/>
            <a:ext cx="5114100" cy="44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500">
                <a:latin typeface="Barlow"/>
                <a:ea typeface="Barlow"/>
                <a:cs typeface="Barlow"/>
                <a:sym typeface="Barlow"/>
              </a:rPr>
              <a:t>Fénelon espresse ripetutamente la sua perplessità nei confronti degli ufficiali delle SS, in particolare dei capi  Kramer e Maria Mandel, i quali, nonostante amassero la musica, erano feroci assassini. </a:t>
            </a:r>
            <a:endParaRPr sz="1500">
              <a:latin typeface="Barlow"/>
              <a:ea typeface="Barlow"/>
              <a:cs typeface="Barlow"/>
              <a:sym typeface="Barlow"/>
            </a:endParaRPr>
          </a:p>
          <a:p>
            <a:pPr indent="0" lvl="0" marL="0" rtl="0" algn="l">
              <a:spcBef>
                <a:spcPts val="0"/>
              </a:spcBef>
              <a:spcAft>
                <a:spcPts val="0"/>
              </a:spcAft>
              <a:buNone/>
            </a:pPr>
            <a:r>
              <a:t/>
            </a:r>
            <a:endParaRPr sz="1500">
              <a:latin typeface="Barlow"/>
              <a:ea typeface="Barlow"/>
              <a:cs typeface="Barlow"/>
              <a:sym typeface="Barlow"/>
            </a:endParaRPr>
          </a:p>
          <a:p>
            <a:pPr indent="0" lvl="0" marL="0" rtl="0" algn="l">
              <a:spcBef>
                <a:spcPts val="0"/>
              </a:spcBef>
              <a:spcAft>
                <a:spcPts val="0"/>
              </a:spcAft>
              <a:buNone/>
            </a:pPr>
            <a:r>
              <a:rPr lang="en-GB" sz="1500">
                <a:latin typeface="Barlow"/>
                <a:ea typeface="Barlow"/>
                <a:cs typeface="Barlow"/>
                <a:sym typeface="Barlow"/>
              </a:rPr>
              <a:t>Oltre al compito principale di accompagnare i prigionieri durante la marcia da e per il lavoro, e i loro regolari concerti domenicali per le SS, l'orchestra metteva in scena dei concerti per gli ufficiali Nazisti, i quali potevano richiedere un concerto in qualsiasi momento. Fénelon fu anche costretta a esibirsi come artista solista. Accanto all'odiata musica della marcia ogni mattina e ogni sera, i comandanti del campo invitavano regolarmente gruppi di detenute ad ascoltare i concerti domenicali. </a:t>
            </a:r>
            <a:endParaRPr sz="1500">
              <a:latin typeface="Barlow"/>
              <a:ea typeface="Barlow"/>
              <a:cs typeface="Barlow"/>
              <a:sym typeface="Barlow"/>
            </a:endParaRPr>
          </a:p>
          <a:p>
            <a:pPr indent="0" lvl="0" marL="0" rtl="0" algn="l">
              <a:spcBef>
                <a:spcPts val="0"/>
              </a:spcBef>
              <a:spcAft>
                <a:spcPts val="0"/>
              </a:spcAft>
              <a:buNone/>
            </a:pPr>
            <a:r>
              <a:t/>
            </a:r>
            <a:endParaRPr sz="1500">
              <a:latin typeface="Barlow"/>
              <a:ea typeface="Barlow"/>
              <a:cs typeface="Barlow"/>
              <a:sym typeface="Barlow"/>
            </a:endParaRPr>
          </a:p>
          <a:p>
            <a:pPr indent="0" lvl="0" marL="0" rtl="0" algn="l">
              <a:spcBef>
                <a:spcPts val="0"/>
              </a:spcBef>
              <a:spcAft>
                <a:spcPts val="0"/>
              </a:spcAft>
              <a:buNone/>
            </a:pPr>
            <a:r>
              <a:rPr lang="en-GB" sz="1500">
                <a:latin typeface="Barlow"/>
                <a:ea typeface="Barlow"/>
                <a:cs typeface="Barlow"/>
                <a:sym typeface="Barlow"/>
              </a:rPr>
              <a:t>Fénelon ha  ricordato una festa in un bordello particolarmente rumorosa tenuta dai prigionieri di alto rango, i cosiddetti “prominenti”. </a:t>
            </a:r>
            <a:endParaRPr sz="1500">
              <a:latin typeface="Barlow"/>
              <a:ea typeface="Barlow"/>
              <a:cs typeface="Barlow"/>
              <a:sym typeface="Barlow"/>
            </a:endParaRPr>
          </a:p>
          <a:p>
            <a:pPr indent="0" lvl="0" marL="0" rtl="0" algn="l">
              <a:spcBef>
                <a:spcPts val="0"/>
              </a:spcBef>
              <a:spcAft>
                <a:spcPts val="0"/>
              </a:spcAft>
              <a:buNone/>
            </a:pPr>
            <a:r>
              <a:t/>
            </a:r>
            <a:endParaRPr>
              <a:latin typeface="Barlow"/>
              <a:ea typeface="Barlow"/>
              <a:cs typeface="Barlow"/>
              <a:sym typeface="Barlow"/>
            </a:endParaRPr>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9"/>
          <p:cNvSpPr/>
          <p:nvPr/>
        </p:nvSpPr>
        <p:spPr>
          <a:xfrm>
            <a:off x="708750" y="1570300"/>
            <a:ext cx="138900" cy="11952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9"/>
          <p:cNvSpPr txBox="1"/>
          <p:nvPr/>
        </p:nvSpPr>
        <p:spPr>
          <a:xfrm>
            <a:off x="959325" y="1125625"/>
            <a:ext cx="2765400" cy="23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latin typeface="Barlow"/>
                <a:ea typeface="Barlow"/>
                <a:cs typeface="Barlow"/>
                <a:sym typeface="Barlow"/>
              </a:rPr>
              <a:t>“</a:t>
            </a:r>
            <a:r>
              <a:rPr lang="en-GB" sz="1700">
                <a:latin typeface="Barlow"/>
                <a:ea typeface="Barlow"/>
                <a:cs typeface="Barlow"/>
                <a:sym typeface="Barlow"/>
              </a:rPr>
              <a:t> </a:t>
            </a:r>
            <a:r>
              <a:rPr i="1" lang="en-GB" sz="1600">
                <a:latin typeface="Barlow"/>
                <a:ea typeface="Barlow"/>
                <a:cs typeface="Barlow"/>
                <a:sym typeface="Barlow"/>
              </a:rPr>
              <a:t>Kramer pianse quando suonammo il "</a:t>
            </a:r>
            <a:r>
              <a:rPr i="1" lang="en-GB" sz="1600">
                <a:latin typeface="Barlow"/>
                <a:ea typeface="Barlow"/>
                <a:cs typeface="Barlow"/>
                <a:sym typeface="Barlow"/>
              </a:rPr>
              <a:t>Traumerei</a:t>
            </a:r>
            <a:r>
              <a:rPr i="1" lang="en-GB" sz="1600">
                <a:latin typeface="Barlow"/>
                <a:ea typeface="Barlow"/>
                <a:cs typeface="Barlow"/>
                <a:sym typeface="Barlow"/>
              </a:rPr>
              <a:t>" di Schubert. Kramer fu anche il responsabile della morte di 24.000 persone. Quando era stanco del suo lavoro, veniva da noi per ascoltare la musica.”</a:t>
            </a:r>
            <a:endParaRPr i="1" sz="1600">
              <a:latin typeface="Barlow"/>
              <a:ea typeface="Barlow"/>
              <a:cs typeface="Barlow"/>
              <a:sym typeface="Barlow"/>
            </a:endParaRPr>
          </a:p>
          <a:p>
            <a:pPr indent="0" lvl="0" marL="0" rtl="0" algn="l">
              <a:spcBef>
                <a:spcPts val="0"/>
              </a:spcBef>
              <a:spcAft>
                <a:spcPts val="0"/>
              </a:spcAft>
              <a:buNone/>
            </a:pPr>
            <a:r>
              <a:t/>
            </a:r>
            <a:endParaRPr/>
          </a:p>
        </p:txBody>
      </p:sp>
      <p:sp>
        <p:nvSpPr>
          <p:cNvPr id="125" name="Google Shape;125;p19"/>
          <p:cNvSpPr txBox="1"/>
          <p:nvPr/>
        </p:nvSpPr>
        <p:spPr>
          <a:xfrm>
            <a:off x="1681450" y="653125"/>
            <a:ext cx="472500" cy="47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4800"/>
              <a:t>“</a:t>
            </a:r>
            <a:endParaRPr sz="4800"/>
          </a:p>
        </p:txBody>
      </p:sp>
      <p:sp>
        <p:nvSpPr>
          <p:cNvPr id="126" name="Google Shape;126;p19"/>
          <p:cNvSpPr/>
          <p:nvPr/>
        </p:nvSpPr>
        <p:spPr>
          <a:xfrm>
            <a:off x="8641625" y="4752200"/>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9"/>
          <p:cNvSpPr/>
          <p:nvPr/>
        </p:nvSpPr>
        <p:spPr>
          <a:xfrm>
            <a:off x="8398225" y="4752200"/>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9"/>
          <p:cNvSpPr/>
          <p:nvPr/>
        </p:nvSpPr>
        <p:spPr>
          <a:xfrm>
            <a:off x="8641625" y="4528925"/>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9"/>
          <p:cNvSpPr/>
          <p:nvPr/>
        </p:nvSpPr>
        <p:spPr>
          <a:xfrm>
            <a:off x="8398225" y="4528925"/>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9"/>
          <p:cNvSpPr/>
          <p:nvPr/>
        </p:nvSpPr>
        <p:spPr>
          <a:xfrm>
            <a:off x="8641625" y="4305650"/>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9"/>
          <p:cNvSpPr/>
          <p:nvPr/>
        </p:nvSpPr>
        <p:spPr>
          <a:xfrm>
            <a:off x="8398213" y="4305650"/>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9"/>
          <p:cNvSpPr/>
          <p:nvPr/>
        </p:nvSpPr>
        <p:spPr>
          <a:xfrm>
            <a:off x="8154825" y="4752200"/>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9"/>
          <p:cNvSpPr/>
          <p:nvPr/>
        </p:nvSpPr>
        <p:spPr>
          <a:xfrm>
            <a:off x="8154825" y="4305650"/>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9"/>
          <p:cNvSpPr/>
          <p:nvPr/>
        </p:nvSpPr>
        <p:spPr>
          <a:xfrm>
            <a:off x="8154825" y="4528925"/>
            <a:ext cx="153000" cy="1554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9"/>
          <p:cNvSpPr txBox="1"/>
          <p:nvPr/>
        </p:nvSpPr>
        <p:spPr>
          <a:xfrm>
            <a:off x="4066400" y="653125"/>
            <a:ext cx="3653100" cy="397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GB" sz="1600">
                <a:solidFill>
                  <a:schemeClr val="dk1"/>
                </a:solidFill>
                <a:latin typeface="Barlow"/>
                <a:ea typeface="Barlow"/>
                <a:cs typeface="Barlow"/>
                <a:sym typeface="Barlow"/>
              </a:rPr>
              <a:t>“Non avevamo mai suonato così tanto e così spesso. Fino a tre concerti ogni domenica. Durante il giorno e anche la notte, gli ufficiali delle SS venivano ai nostri blocchi e ci ordinavano di suonare. Musica, ancora e ancora e ancora.  A Birkenau la musica era la cosa migliore, ma anche la peggiore. Da una parte ingoiava il tempo e ci permetteva di dimenticare, come una droga. Il peggio era che il nostro pubblico, da un lato era formato da assassini e dall'altro da vittime. E noi, eravamo a nostra volta carnefici nelle mani degli assassini?”</a:t>
            </a:r>
            <a:endParaRPr>
              <a:latin typeface="Barlow"/>
              <a:ea typeface="Barlow"/>
              <a:cs typeface="Barlow"/>
              <a:sym typeface="Barlow"/>
            </a:endParaRPr>
          </a:p>
        </p:txBody>
      </p:sp>
      <p:sp>
        <p:nvSpPr>
          <p:cNvPr id="136" name="Google Shape;136;p19"/>
          <p:cNvSpPr txBox="1"/>
          <p:nvPr/>
        </p:nvSpPr>
        <p:spPr>
          <a:xfrm>
            <a:off x="5481475" y="180625"/>
            <a:ext cx="472500" cy="47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4800"/>
              <a:t>“</a:t>
            </a:r>
            <a:endParaRPr sz="4800"/>
          </a:p>
        </p:txBody>
      </p:sp>
    </p:spTree>
  </p:cSld>
  <p:clrMapOvr>
    <a:masterClrMapping/>
  </p:clrMapOvr>
  <mc:AlternateContent>
    <mc:Choice Requires="p14">
      <p:transition spd="slow" p14:dur="1500">
        <p14:gallery dir="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0"/>
          <p:cNvSpPr/>
          <p:nvPr/>
        </p:nvSpPr>
        <p:spPr>
          <a:xfrm>
            <a:off x="555875" y="445350"/>
            <a:ext cx="8588100" cy="44052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0"/>
          <p:cNvSpPr txBox="1"/>
          <p:nvPr/>
        </p:nvSpPr>
        <p:spPr>
          <a:xfrm>
            <a:off x="766875" y="1134000"/>
            <a:ext cx="4388700" cy="2875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GB">
                <a:solidFill>
                  <a:schemeClr val="dk1"/>
                </a:solidFill>
                <a:latin typeface="Barlow"/>
                <a:ea typeface="Barlow"/>
                <a:cs typeface="Barlow"/>
                <a:sym typeface="Barlow"/>
              </a:rPr>
              <a:t> </a:t>
            </a:r>
            <a:r>
              <a:rPr i="1" lang="en-GB" sz="1700">
                <a:solidFill>
                  <a:srgbClr val="FFFFFF"/>
                </a:solidFill>
                <a:latin typeface="Barlow"/>
                <a:ea typeface="Barlow"/>
                <a:cs typeface="Barlow"/>
                <a:sym typeface="Barlow"/>
              </a:rPr>
              <a:t>Nel 1944, Fénelon e gli altri membri dell'orchestra furono trasportati a Bergen-Belsen.  Il campo era nel caos, senza alloggi reali, senza organizzazione e senza rifornimenti.  Anche Kramer fu trasferito lì e costrinse diversi musicisti a suonare per lui e per  la sua famiglia. A causa delle condizioni, un'epidemia di tifo ha spazzò il campo e Fénelon, già molto debole, ne fu vittima.</a:t>
            </a:r>
            <a:r>
              <a:rPr i="1" lang="en-GB" sz="2000">
                <a:solidFill>
                  <a:srgbClr val="FFFFFF"/>
                </a:solidFill>
                <a:latin typeface="Barlow"/>
                <a:ea typeface="Barlow"/>
                <a:cs typeface="Barlow"/>
                <a:sym typeface="Barlow"/>
              </a:rPr>
              <a:t>  </a:t>
            </a:r>
            <a:endParaRPr sz="1900">
              <a:solidFill>
                <a:srgbClr val="FFFFFF"/>
              </a:solidFill>
            </a:endParaRPr>
          </a:p>
        </p:txBody>
      </p:sp>
      <p:pic>
        <p:nvPicPr>
          <p:cNvPr id="143" name="Google Shape;143;p20"/>
          <p:cNvPicPr preferRelativeResize="0"/>
          <p:nvPr/>
        </p:nvPicPr>
        <p:blipFill>
          <a:blip r:embed="rId3">
            <a:alphaModFix/>
          </a:blip>
          <a:stretch>
            <a:fillRect/>
          </a:stretch>
        </p:blipFill>
        <p:spPr>
          <a:xfrm>
            <a:off x="5537875" y="0"/>
            <a:ext cx="2944750" cy="4460825"/>
          </a:xfrm>
          <a:prstGeom prst="rect">
            <a:avLst/>
          </a:prstGeom>
          <a:noFill/>
          <a:ln cap="flat" cmpd="sng" w="9525">
            <a:solidFill>
              <a:srgbClr val="000000"/>
            </a:solidFill>
            <a:prstDash val="solid"/>
            <a:round/>
            <a:headEnd len="sm" w="sm" type="none"/>
            <a:tailEnd len="sm" w="sm" type="none"/>
          </a:ln>
        </p:spPr>
      </p:pic>
    </p:spTree>
  </p:cSld>
  <p:clrMapOvr>
    <a:masterClrMapping/>
  </p:clrMapOvr>
  <mc:AlternateContent>
    <mc:Choice Requires="p14">
      <p:transition spd="slow" p14:dur="1000">
        <p:push/>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1"/>
          <p:cNvSpPr/>
          <p:nvPr/>
        </p:nvSpPr>
        <p:spPr>
          <a:xfrm>
            <a:off x="1667600" y="0"/>
            <a:ext cx="1181100" cy="5143500"/>
          </a:xfrm>
          <a:prstGeom prst="rect">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21"/>
          <p:cNvSpPr txBox="1"/>
          <p:nvPr/>
        </p:nvSpPr>
        <p:spPr>
          <a:xfrm>
            <a:off x="4300775" y="587525"/>
            <a:ext cx="4092900" cy="42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GB" sz="1700">
                <a:latin typeface="Barlow"/>
                <a:ea typeface="Barlow"/>
                <a:cs typeface="Barlow"/>
                <a:sym typeface="Barlow"/>
              </a:rPr>
              <a:t>Era a malapena viva quando fu liberata dagli inglesi nell'aprile del 1945. Ciononostante, cantò "God Save the Queen" e l'inno comunista "The International", in uno spettacolo trasmesso dalla BBC. Dopo la guerra Fénelon viaggiò molto come artista,  negli anni '60 si stabilì nella Repubblica Democratica Tedesca, dove divenne cantante e insegnante di canto. Sotto lo pseudonimo di "Fénelon", divenne una nota cantante di cabaret. Nel 1966 andò con il suo collega afroamericano, il cantante baritono Aubrey Pankey, a Berlino Est. Dopo la morte di Pankey tornò in Francia.</a:t>
            </a:r>
            <a:endParaRPr sz="1700"/>
          </a:p>
        </p:txBody>
      </p:sp>
      <p:pic>
        <p:nvPicPr>
          <p:cNvPr id="150" name="Google Shape;150;p21"/>
          <p:cNvPicPr preferRelativeResize="0"/>
          <p:nvPr/>
        </p:nvPicPr>
        <p:blipFill rotWithShape="1">
          <a:blip r:embed="rId3">
            <a:alphaModFix/>
          </a:blip>
          <a:srcRect b="5383" l="0" r="0" t="0"/>
          <a:stretch/>
        </p:blipFill>
        <p:spPr>
          <a:xfrm>
            <a:off x="826800" y="587525"/>
            <a:ext cx="2862700" cy="4123425"/>
          </a:xfrm>
          <a:prstGeom prst="rect">
            <a:avLst/>
          </a:prstGeom>
          <a:noFill/>
          <a:ln>
            <a:noFill/>
          </a:ln>
        </p:spPr>
      </p:pic>
    </p:spTree>
  </p:cSld>
  <p:clrMapOvr>
    <a:masterClrMapping/>
  </p:clrMapOvr>
  <mc:AlternateContent>
    <mc:Choice Requires="p14">
      <p:transition spd="slow" p14:dur="1000">
        <p:push/>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